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58" r:id="rId4"/>
    <p:sldId id="259" r:id="rId5"/>
    <p:sldId id="260" r:id="rId6"/>
    <p:sldId id="261" r:id="rId7"/>
    <p:sldId id="264" r:id="rId8"/>
    <p:sldId id="267" r:id="rId9"/>
    <p:sldId id="265" r:id="rId10"/>
    <p:sldId id="266" r:id="rId11"/>
    <p:sldId id="257" r:id="rId12"/>
    <p:sldId id="268" r:id="rId1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7015" autoAdjust="0"/>
    <p:restoredTop sz="94660"/>
  </p:normalViewPr>
  <p:slideViewPr>
    <p:cSldViewPr snapToGrid="0">
      <p:cViewPr varScale="1">
        <p:scale>
          <a:sx n="89" d="100"/>
          <a:sy n="89" d="100"/>
        </p:scale>
        <p:origin x="-341" y="-7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5A9D5-0987-4457-84AC-6817C9354B83}" type="datetimeFigureOut">
              <a:rPr lang="ru-RU" smtClean="0"/>
              <a:pPr/>
              <a:t>16.03.2022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B5F33-8412-4F86-BF21-050F40F296B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1404508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5A9D5-0987-4457-84AC-6817C9354B83}" type="datetimeFigureOut">
              <a:rPr lang="ru-RU" smtClean="0"/>
              <a:pPr/>
              <a:t>16.03.2022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B5F33-8412-4F86-BF21-050F40F296B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0290060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5A9D5-0987-4457-84AC-6817C9354B83}" type="datetimeFigureOut">
              <a:rPr lang="ru-RU" smtClean="0"/>
              <a:pPr/>
              <a:t>16.03.2022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B5F33-8412-4F86-BF21-050F40F296B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3689386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5A9D5-0987-4457-84AC-6817C9354B83}" type="datetimeFigureOut">
              <a:rPr lang="ru-RU" smtClean="0"/>
              <a:pPr/>
              <a:t>16.03.2022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B5F33-8412-4F86-BF21-050F40F296B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375232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5A9D5-0987-4457-84AC-6817C9354B83}" type="datetimeFigureOut">
              <a:rPr lang="ru-RU" smtClean="0"/>
              <a:pPr/>
              <a:t>16.03.2022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B5F33-8412-4F86-BF21-050F40F296B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9049983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5A9D5-0987-4457-84AC-6817C9354B83}" type="datetimeFigureOut">
              <a:rPr lang="ru-RU" smtClean="0"/>
              <a:pPr/>
              <a:t>16.03.2022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B5F33-8412-4F86-BF21-050F40F296B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902690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5A9D5-0987-4457-84AC-6817C9354B83}" type="datetimeFigureOut">
              <a:rPr lang="ru-RU" smtClean="0"/>
              <a:pPr/>
              <a:t>16.03.2022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B5F33-8412-4F86-BF21-050F40F296B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1633483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5A9D5-0987-4457-84AC-6817C9354B83}" type="datetimeFigureOut">
              <a:rPr lang="ru-RU" smtClean="0"/>
              <a:pPr/>
              <a:t>16.03.2022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B5F33-8412-4F86-BF21-050F40F296B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4003921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5A9D5-0987-4457-84AC-6817C9354B83}" type="datetimeFigureOut">
              <a:rPr lang="ru-RU" smtClean="0"/>
              <a:pPr/>
              <a:t>16.03.2022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B5F33-8412-4F86-BF21-050F40F296B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1838762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5A9D5-0987-4457-84AC-6817C9354B83}" type="datetimeFigureOut">
              <a:rPr lang="ru-RU" smtClean="0"/>
              <a:pPr/>
              <a:t>16.03.2022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B5F33-8412-4F86-BF21-050F40F296B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2901306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5A9D5-0987-4457-84AC-6817C9354B83}" type="datetimeFigureOut">
              <a:rPr lang="ru-RU" smtClean="0"/>
              <a:pPr/>
              <a:t>16.03.2022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B5F33-8412-4F86-BF21-050F40F296B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4557738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B5A9D5-0987-4457-84AC-6817C9354B83}" type="datetimeFigureOut">
              <a:rPr lang="ru-RU" smtClean="0"/>
              <a:pPr/>
              <a:t>16.03.2022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BB5F33-8412-4F86-BF21-050F40F296B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1346933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1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alpha val="5000"/>
                <a:lumMod val="27000"/>
                <a:lumOff val="73000"/>
              </a:schemeClr>
            </a:gs>
            <a:gs pos="52000">
              <a:schemeClr val="accent6">
                <a:lumMod val="40000"/>
                <a:lumOff val="60000"/>
                <a:alpha val="57000"/>
              </a:schemeClr>
            </a:gs>
            <a:gs pos="90000">
              <a:schemeClr val="accent1">
                <a:lumMod val="40000"/>
                <a:lumOff val="60000"/>
              </a:schemeClr>
            </a:gs>
            <a:gs pos="100000">
              <a:schemeClr val="accent1">
                <a:lumMod val="61000"/>
                <a:lumOff val="39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485775"/>
            <a:ext cx="9144000" cy="3024188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effectLst/>
              </a:rPr>
              <a:t>Фотометрические и спектральные наблюдения карликовой новой </a:t>
            </a:r>
            <a:br>
              <a:rPr lang="ru-RU" b="1" dirty="0" smtClean="0">
                <a:effectLst/>
              </a:rPr>
            </a:br>
            <a:r>
              <a:rPr lang="ru-RU" b="1" dirty="0" smtClean="0">
                <a:effectLst/>
              </a:rPr>
              <a:t>USNO-B1.0 1608-0016917</a:t>
            </a:r>
            <a:endParaRPr lang="ru-RU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 smtClean="0">
              <a:effectLst/>
            </a:endParaRPr>
          </a:p>
          <a:p>
            <a:r>
              <a:rPr lang="ru-RU" dirty="0" smtClean="0">
                <a:effectLst/>
              </a:rPr>
              <a:t>С.В. Антипин, А.В. Додин, А.М. Зубарева и наблюдатели КГО ГАИШ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646721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6">
                <a:alpha val="5000"/>
                <a:lumMod val="27000"/>
                <a:lumOff val="73000"/>
              </a:schemeClr>
            </a:gs>
            <a:gs pos="52000">
              <a:schemeClr val="accent6">
                <a:lumMod val="40000"/>
                <a:lumOff val="60000"/>
                <a:alpha val="57000"/>
              </a:schemeClr>
            </a:gs>
            <a:gs pos="90000">
              <a:schemeClr val="accent1">
                <a:lumMod val="40000"/>
                <a:lumOff val="60000"/>
              </a:schemeClr>
            </a:gs>
            <a:gs pos="100000">
              <a:schemeClr val="accent1">
                <a:lumMod val="61000"/>
                <a:lumOff val="39000"/>
              </a:scheme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452916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Спектроскопия    КГО, 2.5 м, </a:t>
            </a:r>
            <a:r>
              <a:rPr lang="en-US" b="1" dirty="0" smtClean="0"/>
              <a:t>TDS</a:t>
            </a:r>
            <a:br>
              <a:rPr lang="en-US" b="1" dirty="0" smtClean="0"/>
            </a:br>
            <a:r>
              <a:rPr lang="ru-RU" sz="3600" b="1" dirty="0" smtClean="0"/>
              <a:t>Фазовая кривая изменения лучевой скорости по эмиссионной линии </a:t>
            </a:r>
            <a:r>
              <a:rPr lang="en-US" sz="3600" b="1" dirty="0" smtClean="0"/>
              <a:t>H</a:t>
            </a:r>
            <a:r>
              <a:rPr lang="el-GR" sz="3600" b="1" dirty="0" smtClean="0"/>
              <a:t>α</a:t>
            </a:r>
            <a:endParaRPr lang="ru-RU" sz="3600" b="1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38200" y="1904105"/>
            <a:ext cx="7815762" cy="4832746"/>
          </a:xfrm>
        </p:spPr>
      </p:pic>
      <p:sp>
        <p:nvSpPr>
          <p:cNvPr id="6" name="TextBox 5"/>
          <p:cNvSpPr txBox="1"/>
          <p:nvPr/>
        </p:nvSpPr>
        <p:spPr>
          <a:xfrm>
            <a:off x="5776857" y="1904105"/>
            <a:ext cx="259878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latin typeface="+mj-lt"/>
              </a:rPr>
              <a:t>P = 0,153434 d</a:t>
            </a:r>
            <a:endParaRPr lang="ru-RU" sz="3200" b="1" dirty="0">
              <a:latin typeface="+mj-lt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842786" y="2514259"/>
            <a:ext cx="3193823" cy="276998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Для поиска периодичности </a:t>
            </a:r>
            <a:endParaRPr lang="ru-RU" dirty="0" smtClean="0"/>
          </a:p>
          <a:p>
            <a:r>
              <a:rPr lang="ru-RU" dirty="0" smtClean="0"/>
              <a:t>использованы </a:t>
            </a:r>
            <a:r>
              <a:rPr lang="ru-RU" dirty="0"/>
              <a:t>83 измерения </a:t>
            </a:r>
            <a:endParaRPr lang="ru-RU" dirty="0" smtClean="0"/>
          </a:p>
          <a:p>
            <a:r>
              <a:rPr lang="ru-RU" dirty="0" smtClean="0"/>
              <a:t>лучевой </a:t>
            </a:r>
            <a:r>
              <a:rPr lang="ru-RU" dirty="0"/>
              <a:t>скорости </a:t>
            </a:r>
            <a:r>
              <a:rPr lang="ru-RU" dirty="0" smtClean="0"/>
              <a:t>в минимуме</a:t>
            </a:r>
          </a:p>
          <a:p>
            <a:r>
              <a:rPr lang="ru-RU" dirty="0" smtClean="0"/>
              <a:t>блеска</a:t>
            </a:r>
          </a:p>
          <a:p>
            <a:r>
              <a:rPr lang="ru-RU" dirty="0" smtClean="0"/>
              <a:t>(с точностью </a:t>
            </a:r>
            <a:r>
              <a:rPr lang="ru-RU" dirty="0"/>
              <a:t>лучше 30 км</a:t>
            </a:r>
            <a:r>
              <a:rPr lang="en-US" dirty="0"/>
              <a:t>/</a:t>
            </a:r>
            <a:r>
              <a:rPr lang="ru-RU" dirty="0"/>
              <a:t>с</a:t>
            </a:r>
            <a:r>
              <a:rPr lang="ru-RU" dirty="0" smtClean="0"/>
              <a:t>)</a:t>
            </a:r>
            <a:endParaRPr lang="en-US" dirty="0" smtClean="0"/>
          </a:p>
          <a:p>
            <a:endParaRPr lang="en-US" dirty="0"/>
          </a:p>
          <a:p>
            <a:r>
              <a:rPr lang="en-US" sz="2400" dirty="0" smtClean="0"/>
              <a:t>A = 79.8 ± 4.7 km/s</a:t>
            </a:r>
          </a:p>
          <a:p>
            <a:r>
              <a:rPr lang="en-US" sz="2400" dirty="0" smtClean="0"/>
              <a:t>C = -18.69 ± 3.32 km/s</a:t>
            </a:r>
            <a:endParaRPr lang="ru-RU" sz="24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187554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6">
                <a:alpha val="5000"/>
                <a:lumMod val="27000"/>
                <a:lumOff val="73000"/>
              </a:schemeClr>
            </a:gs>
            <a:gs pos="52000">
              <a:schemeClr val="accent6">
                <a:lumMod val="40000"/>
                <a:lumOff val="60000"/>
                <a:alpha val="57000"/>
              </a:schemeClr>
            </a:gs>
            <a:gs pos="90000">
              <a:schemeClr val="accent1">
                <a:lumMod val="40000"/>
                <a:lumOff val="60000"/>
              </a:schemeClr>
            </a:gs>
            <a:gs pos="100000">
              <a:schemeClr val="accent1">
                <a:lumMod val="61000"/>
                <a:lumOff val="39000"/>
              </a:scheme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640958" y="1789022"/>
            <a:ext cx="5157787" cy="481124"/>
          </a:xfrm>
        </p:spPr>
        <p:txBody>
          <a:bodyPr/>
          <a:lstStyle/>
          <a:p>
            <a:r>
              <a:rPr lang="en-US" dirty="0" smtClean="0"/>
              <a:t>       </a:t>
            </a:r>
            <a:r>
              <a:rPr lang="ru-RU" dirty="0" smtClean="0"/>
              <a:t>Лучевые скорости, </a:t>
            </a:r>
            <a:r>
              <a:rPr lang="en-US" dirty="0" smtClean="0"/>
              <a:t>P = 0,153434</a:t>
            </a:r>
            <a:endParaRPr lang="ru-RU" dirty="0"/>
          </a:p>
        </p:txBody>
      </p:sp>
      <p:pic>
        <p:nvPicPr>
          <p:cNvPr id="9" name="Объект 8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45824" y="2431233"/>
            <a:ext cx="5851751" cy="3618332"/>
          </a:xfrm>
          <a:gradFill>
            <a:gsLst>
              <a:gs pos="0">
                <a:schemeClr val="accent6">
                  <a:alpha val="5000"/>
                  <a:lumMod val="27000"/>
                  <a:lumOff val="73000"/>
                </a:schemeClr>
              </a:gs>
              <a:gs pos="52000">
                <a:schemeClr val="accent6">
                  <a:lumMod val="40000"/>
                  <a:lumOff val="60000"/>
                  <a:alpha val="57000"/>
                </a:schemeClr>
              </a:gs>
              <a:gs pos="90000">
                <a:schemeClr val="accent1">
                  <a:lumMod val="40000"/>
                  <a:lumOff val="60000"/>
                </a:schemeClr>
              </a:gs>
              <a:gs pos="100000">
                <a:schemeClr val="accent1">
                  <a:lumMod val="61000"/>
                  <a:lumOff val="39000"/>
                </a:schemeClr>
              </a:gs>
            </a:gsLst>
            <a:lin ang="2700000" scaled="1"/>
          </a:gradFill>
        </p:spPr>
      </p:pic>
      <p:sp>
        <p:nvSpPr>
          <p:cNvPr id="7" name="Текст 6"/>
          <p:cNvSpPr>
            <a:spLocks noGrp="1"/>
          </p:cNvSpPr>
          <p:nvPr>
            <p:ph type="body" sz="quarter" idx="3"/>
          </p:nvPr>
        </p:nvSpPr>
        <p:spPr>
          <a:xfrm>
            <a:off x="6107654" y="1789022"/>
            <a:ext cx="5183188" cy="481124"/>
          </a:xfrm>
        </p:spPr>
        <p:txBody>
          <a:bodyPr/>
          <a:lstStyle/>
          <a:p>
            <a:r>
              <a:rPr lang="ru-RU" dirty="0" smtClean="0"/>
              <a:t>Переменность блеска, </a:t>
            </a:r>
            <a:r>
              <a:rPr lang="en-US" dirty="0" smtClean="0"/>
              <a:t>P = 0,146558</a:t>
            </a:r>
            <a:endParaRPr lang="ru-RU" dirty="0"/>
          </a:p>
        </p:txBody>
      </p:sp>
      <p:pic>
        <p:nvPicPr>
          <p:cNvPr id="10" name="Объект 9"/>
          <p:cNvPicPr>
            <a:picLocks noGrp="1" noChangeAspect="1"/>
          </p:cNvPicPr>
          <p:nvPr>
            <p:ph sz="quarter" idx="4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971877" y="2431233"/>
            <a:ext cx="5116729" cy="3618331"/>
          </a:xfrm>
        </p:spPr>
      </p:pic>
      <p:sp>
        <p:nvSpPr>
          <p:cNvPr id="8" name="TextBox 7"/>
          <p:cNvSpPr txBox="1"/>
          <p:nvPr/>
        </p:nvSpPr>
        <p:spPr>
          <a:xfrm>
            <a:off x="640958" y="215485"/>
            <a:ext cx="10117754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latin typeface="+mj-lt"/>
              </a:rPr>
              <a:t>Надежно определены фотометрический и орбитальный периоды</a:t>
            </a:r>
          </a:p>
          <a:p>
            <a:r>
              <a:rPr lang="ru-RU" sz="2800" b="1" dirty="0" smtClean="0">
                <a:latin typeface="+mj-lt"/>
              </a:rPr>
              <a:t>Система не является рентгеновским источником</a:t>
            </a:r>
          </a:p>
          <a:p>
            <a:r>
              <a:rPr lang="ru-RU" sz="2800" b="1" dirty="0" smtClean="0">
                <a:latin typeface="+mj-lt"/>
              </a:rPr>
              <a:t>Нет явной линии </a:t>
            </a:r>
            <a:r>
              <a:rPr lang="en-US" sz="2800" b="1" dirty="0" err="1" smtClean="0">
                <a:latin typeface="+mj-lt"/>
              </a:rPr>
              <a:t>HeII</a:t>
            </a:r>
            <a:r>
              <a:rPr lang="en-US" sz="2800" b="1" smtClean="0">
                <a:latin typeface="+mj-lt"/>
              </a:rPr>
              <a:t> </a:t>
            </a:r>
            <a:r>
              <a:rPr lang="en-US" sz="2800" b="1" smtClean="0">
                <a:latin typeface="+mj-lt"/>
              </a:rPr>
              <a:t>4686</a:t>
            </a:r>
            <a:endParaRPr lang="ru-RU" sz="2800" b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4870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6">
                <a:alpha val="5000"/>
                <a:lumMod val="27000"/>
                <a:lumOff val="73000"/>
              </a:schemeClr>
            </a:gs>
            <a:gs pos="52000">
              <a:schemeClr val="accent6">
                <a:lumMod val="40000"/>
                <a:lumOff val="60000"/>
                <a:alpha val="57000"/>
              </a:schemeClr>
            </a:gs>
            <a:gs pos="90000">
              <a:schemeClr val="accent1">
                <a:lumMod val="40000"/>
                <a:lumOff val="60000"/>
              </a:schemeClr>
            </a:gs>
            <a:gs pos="100000">
              <a:schemeClr val="accent1">
                <a:lumMod val="61000"/>
                <a:lumOff val="39000"/>
              </a:scheme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1026011" y="1812577"/>
            <a:ext cx="992527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b="1" dirty="0" smtClean="0">
                <a:latin typeface="+mj-lt"/>
              </a:rPr>
              <a:t>Спасибо за внимание!</a:t>
            </a:r>
            <a:endParaRPr lang="ru-RU" sz="4400" b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04087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alpha val="5000"/>
                <a:lumMod val="27000"/>
                <a:lumOff val="73000"/>
              </a:schemeClr>
            </a:gs>
            <a:gs pos="52000">
              <a:schemeClr val="accent6">
                <a:lumMod val="40000"/>
                <a:lumOff val="60000"/>
                <a:alpha val="57000"/>
              </a:schemeClr>
            </a:gs>
            <a:gs pos="90000">
              <a:schemeClr val="accent1">
                <a:lumMod val="40000"/>
                <a:lumOff val="60000"/>
              </a:schemeClr>
            </a:gs>
            <a:gs pos="100000">
              <a:schemeClr val="accent1">
                <a:lumMod val="61000"/>
                <a:lumOff val="39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51820" y="567466"/>
            <a:ext cx="5916706" cy="5153025"/>
          </a:xfrm>
        </p:spPr>
        <p:txBody>
          <a:bodyPr>
            <a:normAutofit fontScale="90000"/>
          </a:bodyPr>
          <a:lstStyle/>
          <a:p>
            <a:pPr algn="l"/>
            <a:r>
              <a:rPr lang="en-US" sz="4400" b="1" dirty="0" smtClean="0"/>
              <a:t/>
            </a:r>
            <a:br>
              <a:rPr lang="en-US" sz="4400" b="1" dirty="0" smtClean="0"/>
            </a:br>
            <a:r>
              <a:rPr lang="en-US" sz="4400" b="1" dirty="0"/>
              <a:t/>
            </a:r>
            <a:br>
              <a:rPr lang="en-US" sz="4400" b="1" dirty="0"/>
            </a:br>
            <a:r>
              <a:rPr lang="en-US" sz="4400" b="1" dirty="0" smtClean="0"/>
              <a:t>USNO-B1.0 1608-0016917</a:t>
            </a:r>
            <a:br>
              <a:rPr lang="en-US" sz="4400" b="1" dirty="0" smtClean="0"/>
            </a:br>
            <a:r>
              <a:rPr lang="en-US" sz="4400" b="1" dirty="0" smtClean="0"/>
              <a:t>2MASS 00585297+7051003</a:t>
            </a:r>
            <a:br>
              <a:rPr lang="en-US" sz="4400" b="1" dirty="0" smtClean="0"/>
            </a:br>
            <a:r>
              <a:rPr lang="en-US" sz="4400" b="1" dirty="0" smtClean="0"/>
              <a:t/>
            </a:r>
            <a:br>
              <a:rPr lang="en-US" sz="4400" b="1" dirty="0" smtClean="0"/>
            </a:br>
            <a:r>
              <a:rPr lang="el-GR" sz="4400" b="1" dirty="0" smtClean="0"/>
              <a:t>α</a:t>
            </a:r>
            <a:r>
              <a:rPr lang="en-US" sz="4400" b="1" dirty="0" smtClean="0"/>
              <a:t> = 00 58 52.97</a:t>
            </a:r>
            <a:br>
              <a:rPr lang="en-US" sz="4400" b="1" dirty="0" smtClean="0"/>
            </a:br>
            <a:r>
              <a:rPr lang="el-GR" sz="4400" b="1" dirty="0" smtClean="0"/>
              <a:t>δ</a:t>
            </a:r>
            <a:r>
              <a:rPr lang="en-US" sz="4400" b="1" dirty="0" smtClean="0"/>
              <a:t> = +70 51 00.3 (J2000)</a:t>
            </a:r>
            <a:br>
              <a:rPr lang="en-US" sz="4400" b="1" dirty="0" smtClean="0"/>
            </a:br>
            <a:r>
              <a:rPr lang="en-US" sz="4400" b="1" dirty="0"/>
              <a:t/>
            </a:r>
            <a:br>
              <a:rPr lang="en-US" sz="4400" b="1" dirty="0"/>
            </a:br>
            <a:r>
              <a:rPr lang="en-US" sz="4400" b="1" dirty="0" smtClean="0"/>
              <a:t>NEV 222,  Var72 </a:t>
            </a:r>
            <a:r>
              <a:rPr lang="en-US" sz="4400" b="1" dirty="0" err="1" smtClean="0"/>
              <a:t>Cas</a:t>
            </a:r>
            <a:r>
              <a:rPr lang="en-US" sz="4400" b="1" dirty="0" smtClean="0"/>
              <a:t/>
            </a:r>
            <a:br>
              <a:rPr lang="en-US" sz="4400" b="1" dirty="0" smtClean="0"/>
            </a:br>
            <a:r>
              <a:rPr lang="en-US" sz="4400" b="1" dirty="0" smtClean="0"/>
              <a:t>UGSS   </a:t>
            </a:r>
            <a:br>
              <a:rPr lang="en-US" sz="4400" b="1" dirty="0" smtClean="0"/>
            </a:br>
            <a:r>
              <a:rPr lang="ru-RU" sz="4400" b="1" dirty="0" smtClean="0"/>
              <a:t>цикл </a:t>
            </a:r>
            <a:r>
              <a:rPr lang="en-US" sz="4400" b="1" dirty="0"/>
              <a:t>≈ 16 </a:t>
            </a:r>
            <a:r>
              <a:rPr lang="en-US" sz="4400" b="1" dirty="0" smtClean="0"/>
              <a:t>d</a:t>
            </a:r>
            <a:endParaRPr lang="ru-RU" sz="4400" b="1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801129" y="567466"/>
            <a:ext cx="4829175" cy="5153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4290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6">
                <a:alpha val="5000"/>
                <a:lumMod val="27000"/>
                <a:lumOff val="73000"/>
              </a:schemeClr>
            </a:gs>
            <a:gs pos="52000">
              <a:schemeClr val="accent6">
                <a:lumMod val="40000"/>
                <a:lumOff val="60000"/>
                <a:alpha val="57000"/>
              </a:schemeClr>
            </a:gs>
            <a:gs pos="90000">
              <a:schemeClr val="accent1">
                <a:lumMod val="40000"/>
                <a:lumOff val="60000"/>
              </a:schemeClr>
            </a:gs>
            <a:gs pos="100000">
              <a:schemeClr val="accent1">
                <a:lumMod val="61000"/>
                <a:lumOff val="39000"/>
              </a:scheme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16684" y="203761"/>
            <a:ext cx="10515600" cy="706438"/>
          </a:xfrm>
        </p:spPr>
        <p:txBody>
          <a:bodyPr>
            <a:normAutofit/>
          </a:bodyPr>
          <a:lstStyle/>
          <a:p>
            <a:r>
              <a:rPr lang="ru-RU" sz="4000" b="1" dirty="0" smtClean="0"/>
              <a:t>Фотометрия         КАС, Цейсс-2</a:t>
            </a:r>
            <a:endParaRPr lang="ru-RU" sz="4000" b="1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595437" y="1071565"/>
            <a:ext cx="4105275" cy="2903074"/>
          </a:xfrm>
        </p:spPr>
      </p:pic>
      <p:pic>
        <p:nvPicPr>
          <p:cNvPr id="6" name="Объект 5"/>
          <p:cNvPicPr>
            <a:picLocks noGrp="1" noChangeAspect="1"/>
          </p:cNvPicPr>
          <p:nvPr>
            <p:ph sz="half" idx="2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243512" y="1071564"/>
            <a:ext cx="4105276" cy="2903075"/>
          </a:xfr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595437" y="3451346"/>
            <a:ext cx="4105275" cy="2903075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214920" y="3468348"/>
            <a:ext cx="4129088" cy="29199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075632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6">
                <a:alpha val="5000"/>
                <a:lumMod val="27000"/>
                <a:lumOff val="73000"/>
              </a:schemeClr>
            </a:gs>
            <a:gs pos="52000">
              <a:schemeClr val="accent6">
                <a:lumMod val="40000"/>
                <a:lumOff val="60000"/>
                <a:alpha val="57000"/>
              </a:schemeClr>
            </a:gs>
            <a:gs pos="90000">
              <a:schemeClr val="accent1">
                <a:lumMod val="40000"/>
                <a:lumOff val="60000"/>
              </a:schemeClr>
            </a:gs>
            <a:gs pos="100000">
              <a:schemeClr val="accent1">
                <a:lumMod val="61000"/>
                <a:lumOff val="39000"/>
              </a:scheme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42876"/>
            <a:ext cx="10515600" cy="528638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Фотометрия         КГО, </a:t>
            </a:r>
            <a:r>
              <a:rPr lang="en-US" b="1" dirty="0" smtClean="0"/>
              <a:t>RC-600</a:t>
            </a:r>
            <a:endParaRPr lang="ru-RU" b="1" dirty="0"/>
          </a:p>
        </p:txBody>
      </p:sp>
      <p:pic>
        <p:nvPicPr>
          <p:cNvPr id="11" name="Объект 10"/>
          <p:cNvPicPr>
            <a:picLocks noGrp="1" noChangeAspect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38200" y="728652"/>
            <a:ext cx="6248400" cy="3080877"/>
          </a:xfrm>
        </p:spPr>
      </p:pic>
      <p:pic>
        <p:nvPicPr>
          <p:cNvPr id="12" name="Рисунок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38200" y="3600438"/>
            <a:ext cx="6262313" cy="3112021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7637929" y="1204856"/>
            <a:ext cx="3840480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с 7 октября 2020 г.</a:t>
            </a:r>
          </a:p>
          <a:p>
            <a:r>
              <a:rPr lang="ru-RU" sz="2800" dirty="0"/>
              <a:t>п</a:t>
            </a:r>
            <a:r>
              <a:rPr lang="ru-RU" sz="2800" dirty="0" smtClean="0"/>
              <a:t>о наст. время</a:t>
            </a:r>
          </a:p>
          <a:p>
            <a:endParaRPr lang="ru-RU" sz="2800" dirty="0"/>
          </a:p>
          <a:p>
            <a:r>
              <a:rPr lang="en-US" sz="2800" dirty="0" smtClean="0"/>
              <a:t>2200 </a:t>
            </a:r>
            <a:r>
              <a:rPr lang="ru-RU" sz="2800" dirty="0" smtClean="0"/>
              <a:t>ПЗС кадров</a:t>
            </a:r>
          </a:p>
          <a:p>
            <a:endParaRPr lang="ru-RU" sz="2800" dirty="0"/>
          </a:p>
          <a:p>
            <a:r>
              <a:rPr lang="ru-RU" sz="2800" dirty="0"/>
              <a:t>Цикл </a:t>
            </a:r>
            <a:r>
              <a:rPr lang="en-US" sz="2800" dirty="0"/>
              <a:t>≈ 16 d</a:t>
            </a:r>
            <a:endParaRPr lang="ru-RU" sz="2800" dirty="0"/>
          </a:p>
          <a:p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xmlns="" val="4012395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6">
                <a:alpha val="5000"/>
                <a:lumMod val="27000"/>
                <a:lumOff val="73000"/>
              </a:schemeClr>
            </a:gs>
            <a:gs pos="52000">
              <a:schemeClr val="accent6">
                <a:lumMod val="40000"/>
                <a:lumOff val="60000"/>
                <a:alpha val="57000"/>
              </a:schemeClr>
            </a:gs>
            <a:gs pos="90000">
              <a:schemeClr val="accent1">
                <a:lumMod val="40000"/>
                <a:lumOff val="60000"/>
              </a:schemeClr>
            </a:gs>
            <a:gs pos="100000">
              <a:schemeClr val="accent1">
                <a:lumMod val="61000"/>
                <a:lumOff val="39000"/>
              </a:scheme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06438"/>
          </a:xfrm>
        </p:spPr>
        <p:txBody>
          <a:bodyPr>
            <a:normAutofit/>
          </a:bodyPr>
          <a:lstStyle/>
          <a:p>
            <a:r>
              <a:rPr lang="ru-RU" sz="4000" b="1" dirty="0" smtClean="0"/>
              <a:t>КГО. Переменность в минимуме блеска</a:t>
            </a:r>
            <a:endParaRPr lang="ru-RU" sz="4000" b="1" dirty="0"/>
          </a:p>
        </p:txBody>
      </p:sp>
      <p:pic>
        <p:nvPicPr>
          <p:cNvPr id="9" name="Объект 8"/>
          <p:cNvPicPr>
            <a:picLocks noGrp="1" noChangeAspect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38199" y="1825625"/>
            <a:ext cx="5621241" cy="3975100"/>
          </a:xfrm>
        </p:spPr>
      </p:pic>
      <p:pic>
        <p:nvPicPr>
          <p:cNvPr id="10" name="Объект 9"/>
          <p:cNvPicPr>
            <a:picLocks noGrp="1" noChangeAspect="1"/>
          </p:cNvPicPr>
          <p:nvPr>
            <p:ph sz="half" idx="2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753087" y="1825625"/>
            <a:ext cx="5621241" cy="3975100"/>
          </a:xfrm>
        </p:spPr>
      </p:pic>
    </p:spTree>
    <p:extLst>
      <p:ext uri="{BB962C8B-B14F-4D97-AF65-F5344CB8AC3E}">
        <p14:creationId xmlns:p14="http://schemas.microsoft.com/office/powerpoint/2010/main" xmlns="" val="1396542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6">
                <a:alpha val="5000"/>
                <a:lumMod val="27000"/>
                <a:lumOff val="73000"/>
              </a:schemeClr>
            </a:gs>
            <a:gs pos="52000">
              <a:schemeClr val="accent6">
                <a:lumMod val="40000"/>
                <a:lumOff val="60000"/>
                <a:alpha val="57000"/>
              </a:schemeClr>
            </a:gs>
            <a:gs pos="90000">
              <a:schemeClr val="accent1">
                <a:lumMod val="40000"/>
                <a:lumOff val="60000"/>
              </a:schemeClr>
            </a:gs>
            <a:gs pos="100000">
              <a:schemeClr val="accent1">
                <a:lumMod val="61000"/>
                <a:lumOff val="39000"/>
              </a:scheme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06438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КАС. Переменность блеска</a:t>
            </a:r>
            <a:br>
              <a:rPr lang="ru-RU" b="1" dirty="0" smtClean="0"/>
            </a:br>
            <a:r>
              <a:rPr lang="ru-RU" b="1" dirty="0" smtClean="0"/>
              <a:t>на всех стадиях вспышки</a:t>
            </a:r>
            <a:endParaRPr lang="ru-RU" b="1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14399" y="1657351"/>
            <a:ext cx="5905401" cy="4176046"/>
          </a:xfrm>
        </p:spPr>
      </p:pic>
      <p:pic>
        <p:nvPicPr>
          <p:cNvPr id="6" name="Объект 5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167224" y="365126"/>
            <a:ext cx="3848101" cy="3216772"/>
          </a:xfr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167218" y="3295655"/>
            <a:ext cx="3848101" cy="32601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8030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6">
                <a:alpha val="5000"/>
                <a:lumMod val="27000"/>
                <a:lumOff val="73000"/>
              </a:schemeClr>
            </a:gs>
            <a:gs pos="52000">
              <a:schemeClr val="accent6">
                <a:lumMod val="40000"/>
                <a:lumOff val="60000"/>
                <a:alpha val="57000"/>
              </a:schemeClr>
            </a:gs>
            <a:gs pos="90000">
              <a:schemeClr val="accent1">
                <a:lumMod val="40000"/>
                <a:lumOff val="60000"/>
              </a:schemeClr>
            </a:gs>
            <a:gs pos="100000">
              <a:schemeClr val="accent1">
                <a:lumMod val="61000"/>
                <a:lumOff val="39000"/>
              </a:scheme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81610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Спектроскопия    КГО, 2.5 м, </a:t>
            </a:r>
            <a:r>
              <a:rPr lang="en-US" b="1" dirty="0" smtClean="0"/>
              <a:t>TDS</a:t>
            </a:r>
            <a:br>
              <a:rPr lang="en-US" b="1" dirty="0" smtClean="0"/>
            </a:br>
            <a:endParaRPr lang="ru-RU" sz="3600" b="1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r>
              <a:rPr lang="ru-RU" dirty="0" smtClean="0"/>
              <a:t>С 9 октября 2020 г. по 2 ноября 2021 г.</a:t>
            </a:r>
          </a:p>
          <a:p>
            <a:r>
              <a:rPr lang="ru-RU" dirty="0" smtClean="0"/>
              <a:t>Всего получено 112 спектров</a:t>
            </a:r>
          </a:p>
          <a:p>
            <a:r>
              <a:rPr lang="ru-RU" dirty="0" smtClean="0"/>
              <a:t>Лучевые скорости по эмиссии </a:t>
            </a:r>
            <a:r>
              <a:rPr lang="en-US" dirty="0"/>
              <a:t>H</a:t>
            </a:r>
            <a:r>
              <a:rPr lang="el-GR" dirty="0" smtClean="0"/>
              <a:t>α</a:t>
            </a: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xmlns="" val="1468004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6">
                <a:alpha val="5000"/>
                <a:lumMod val="27000"/>
                <a:lumOff val="73000"/>
              </a:schemeClr>
            </a:gs>
            <a:gs pos="52000">
              <a:schemeClr val="accent6">
                <a:lumMod val="40000"/>
                <a:lumOff val="60000"/>
                <a:alpha val="57000"/>
              </a:schemeClr>
            </a:gs>
            <a:gs pos="90000">
              <a:schemeClr val="accent1">
                <a:lumMod val="40000"/>
                <a:lumOff val="60000"/>
              </a:schemeClr>
            </a:gs>
            <a:gs pos="100000">
              <a:schemeClr val="accent1">
                <a:lumMod val="61000"/>
                <a:lumOff val="39000"/>
              </a:scheme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81610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Спектроскопия    КГО, 2.5 м, </a:t>
            </a:r>
            <a:r>
              <a:rPr lang="en-US" b="1" dirty="0" smtClean="0"/>
              <a:t>TDS</a:t>
            </a:r>
            <a:br>
              <a:rPr lang="en-US" b="1" dirty="0" smtClean="0"/>
            </a:br>
            <a:r>
              <a:rPr lang="ru-RU" sz="3600" b="1" dirty="0" smtClean="0"/>
              <a:t>Суммарный спектр в минимуме блеска</a:t>
            </a:r>
            <a:endParaRPr lang="ru-RU" sz="3600" b="1" dirty="0"/>
          </a:p>
        </p:txBody>
      </p:sp>
      <p:pic>
        <p:nvPicPr>
          <p:cNvPr id="8" name="Объект 7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38200" y="1446736"/>
            <a:ext cx="6918064" cy="5061109"/>
          </a:xfrm>
        </p:spPr>
      </p:pic>
    </p:spTree>
    <p:extLst>
      <p:ext uri="{BB962C8B-B14F-4D97-AF65-F5344CB8AC3E}">
        <p14:creationId xmlns:p14="http://schemas.microsoft.com/office/powerpoint/2010/main" xmlns="" val="1890058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6">
                <a:alpha val="5000"/>
                <a:lumMod val="27000"/>
                <a:lumOff val="73000"/>
              </a:schemeClr>
            </a:gs>
            <a:gs pos="52000">
              <a:schemeClr val="accent6">
                <a:lumMod val="40000"/>
                <a:lumOff val="60000"/>
                <a:alpha val="57000"/>
              </a:schemeClr>
            </a:gs>
            <a:gs pos="90000">
              <a:schemeClr val="accent1">
                <a:lumMod val="40000"/>
                <a:lumOff val="60000"/>
              </a:schemeClr>
            </a:gs>
            <a:gs pos="100000">
              <a:schemeClr val="accent1">
                <a:lumMod val="61000"/>
                <a:lumOff val="39000"/>
              </a:scheme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81610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Спектроскопия    КГО, 2.5 м, </a:t>
            </a:r>
            <a:r>
              <a:rPr lang="en-US" b="1" dirty="0" smtClean="0"/>
              <a:t>TDS</a:t>
            </a:r>
            <a:br>
              <a:rPr lang="en-US" b="1" dirty="0" smtClean="0"/>
            </a:br>
            <a:r>
              <a:rPr lang="ru-RU" sz="3600" b="1" dirty="0" smtClean="0"/>
              <a:t>Спектры вблизи максимума блеска</a:t>
            </a:r>
            <a:endParaRPr lang="ru-RU" sz="3600" b="1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38200" y="1522041"/>
            <a:ext cx="10101766" cy="5050883"/>
          </a:xfrm>
        </p:spPr>
      </p:pic>
    </p:spTree>
    <p:extLst>
      <p:ext uri="{BB962C8B-B14F-4D97-AF65-F5344CB8AC3E}">
        <p14:creationId xmlns:p14="http://schemas.microsoft.com/office/powerpoint/2010/main" xmlns="" val="3165781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BF0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318</TotalTime>
  <Words>176</Words>
  <Application>Microsoft Office PowerPoint</Application>
  <PresentationFormat>Произвольный</PresentationFormat>
  <Paragraphs>36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Фотометрические и спектральные наблюдения карликовой новой  USNO-B1.0 1608-0016917</vt:lpstr>
      <vt:lpstr>  USNO-B1.0 1608-0016917 2MASS 00585297+7051003  α = 00 58 52.97 δ = +70 51 00.3 (J2000)  NEV 222,  Var72 Cas UGSS    цикл ≈ 16 d</vt:lpstr>
      <vt:lpstr>Фотометрия         КАС, Цейсс-2</vt:lpstr>
      <vt:lpstr>Фотометрия         КГО, RC-600</vt:lpstr>
      <vt:lpstr>КГО. Переменность в минимуме блеска</vt:lpstr>
      <vt:lpstr>КАС. Переменность блеска на всех стадиях вспышки</vt:lpstr>
      <vt:lpstr>Спектроскопия    КГО, 2.5 м, TDS </vt:lpstr>
      <vt:lpstr>Спектроскопия    КГО, 2.5 м, TDS Суммарный спектр в минимуме блеска</vt:lpstr>
      <vt:lpstr>Спектроскопия    КГО, 2.5 м, TDS Спектры вблизи максимума блеска</vt:lpstr>
      <vt:lpstr>Спектроскопия    КГО, 2.5 м, TDS Фазовая кривая изменения лучевой скорости по эмиссионной линии Hα</vt:lpstr>
      <vt:lpstr>Слайд 11</vt:lpstr>
      <vt:lpstr>Слайд 12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Дом</dc:creator>
  <cp:lastModifiedBy>*</cp:lastModifiedBy>
  <cp:revision>20</cp:revision>
  <dcterms:created xsi:type="dcterms:W3CDTF">2022-03-12T14:31:45Z</dcterms:created>
  <dcterms:modified xsi:type="dcterms:W3CDTF">2022-03-16T10:19:19Z</dcterms:modified>
</cp:coreProperties>
</file>