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6.png" ContentType="image/png"/>
  <Override PartName="/ppt/media/image55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0.png" ContentType="image/png"/>
  <Override PartName="/ppt/media/image39.png" ContentType="image/png"/>
  <Override PartName="/ppt/media/image9.png" ContentType="image/png"/>
  <Override PartName="/ppt/media/image86.png" ContentType="image/png"/>
  <Override PartName="/ppt/media/image38.png" ContentType="image/png"/>
  <Override PartName="/ppt/media/image8.png" ContentType="image/png"/>
  <Override PartName="/ppt/media/image85.png" ContentType="image/png"/>
  <Override PartName="/ppt/media/image54.png" ContentType="image/png"/>
  <Override PartName="/ppt/media/image14.jpeg" ContentType="image/jpeg"/>
  <Override PartName="/ppt/media/image49.png" ContentType="image/png"/>
  <Override PartName="/ppt/media/image100.png" ContentType="image/png"/>
  <Override PartName="/ppt/media/image12.png" ContentType="image/png"/>
  <Override PartName="/ppt/media/image37.png" ContentType="image/png"/>
  <Override PartName="/ppt/media/image7.png" ContentType="image/png"/>
  <Override PartName="/ppt/media/image19.png" ContentType="image/png"/>
  <Override PartName="/ppt/media/image84.png" ContentType="image/png"/>
  <Override PartName="/ppt/media/image48.png" ContentType="image/png"/>
  <Override PartName="/ppt/media/image11.png" ContentType="image/png"/>
  <Override PartName="/ppt/media/image36.png" ContentType="image/png"/>
  <Override PartName="/ppt/media/image6.png" ContentType="image/png"/>
  <Override PartName="/ppt/media/image18.png" ContentType="image/png"/>
  <Override PartName="/ppt/media/image83.png" ContentType="image/png"/>
  <Override PartName="/ppt/media/image47.png" ContentType="image/png"/>
  <Override PartName="/ppt/media/image10.png" ContentType="image/png"/>
  <Override PartName="/ppt/media/image35.png" ContentType="image/png"/>
  <Override PartName="/ppt/media/image5.png" ContentType="image/png"/>
  <Override PartName="/ppt/media/image17.png" ContentType="image/png"/>
  <Override PartName="/ppt/media/image82.png" ContentType="image/png"/>
  <Override PartName="/ppt/media/image29.jpeg" ContentType="image/jpeg"/>
  <Override PartName="/ppt/media/image44.png" ContentType="image/png"/>
  <Override PartName="/ppt/media/image13.jpeg" ContentType="image/jpeg"/>
  <Override PartName="/ppt/media/image23.png" ContentType="image/png"/>
  <Override PartName="/ppt/media/image3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1.png" ContentType="image/png"/>
  <Override PartName="/ppt/media/image31.png" ContentType="image/png"/>
  <Override PartName="/ppt/media/image70.png" ContentType="image/png"/>
  <Override PartName="/ppt/media/image69.png" ContentType="image/png"/>
  <Override PartName="/ppt/media/image2.png" ContentType="image/png"/>
  <Override PartName="/ppt/media/image32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87.png" ContentType="image/png"/>
  <Override PartName="/ppt/media/image104.png" ContentType="image/png"/>
  <Override PartName="/ppt/media/image97.png" ContentType="image/png"/>
  <Override PartName="/ppt/media/image60.png" ContentType="image/png"/>
  <Override PartName="/ppt/media/image103.png" ContentType="image/png"/>
  <Override PartName="/ppt/media/image96.png" ContentType="image/png"/>
  <Override PartName="/ppt/media/image89.png" ContentType="image/png"/>
  <Override PartName="/ppt/media/image102.png" ContentType="image/png"/>
  <Override PartName="/ppt/media/image95.png" ContentType="image/png"/>
  <Override PartName="/ppt/media/image88.png" ContentType="image/png"/>
  <Override PartName="/ppt/media/image79.png" ContentType="image/png"/>
  <Override PartName="/ppt/media/image101.png" ContentType="image/png"/>
  <Override PartName="/ppt/media/image94.png" ContentType="image/png"/>
  <Override PartName="/ppt/media/image99.png" ContentType="image/png"/>
  <Override PartName="/ppt/media/image62.png" ContentType="image/png"/>
  <Override PartName="/ppt/media/image28.jpeg" ContentType="image/jpeg"/>
  <Override PartName="/ppt/media/image98.png" ContentType="image/png"/>
  <Override PartName="/ppt/media/image61.png" ContentType="image/png"/>
  <Override PartName="/ppt/media/image93.png" ContentType="image/png"/>
  <Override PartName="/ppt/media/image64.png" ContentType="image/png"/>
  <Override PartName="/ppt/media/image15.jpeg" ContentType="image/jpeg"/>
  <Override PartName="/ppt/media/image63.png" ContentType="image/png"/>
  <Override PartName="/ppt/media/image22.png" ContentType="image/png"/>
  <Override PartName="/ppt/media/image59.png" ContentType="image/png"/>
  <Override PartName="/ppt/media/image21.png" ContentType="image/png"/>
  <Override PartName="/ppt/media/image58.png" ContentType="image/png"/>
  <Override PartName="/ppt/media/image20.png" ContentType="image/png"/>
  <Override PartName="/ppt/media/image57.png" ContentType="image/png"/>
  <Override PartName="/ppt/media/image24.png" ContentType="image/png"/>
  <Override PartName="/ppt/media/image90.png" ContentType="image/png"/>
  <Override PartName="/ppt/media/image25.png" ContentType="image/png"/>
  <Override PartName="/ppt/media/image91.png" ContentType="image/png"/>
  <Override PartName="/ppt/media/image26.png" ContentType="image/png"/>
  <Override PartName="/ppt/media/image80.png" ContentType="image/png"/>
  <Override PartName="/ppt/media/image3.png" ContentType="image/png"/>
  <Override PartName="/ppt/media/image33.png" ContentType="image/png"/>
  <Override PartName="/ppt/media/image92.png" ContentType="image/png"/>
  <Override PartName="/ppt/media/image27.png" ContentType="image/png"/>
  <Override PartName="/ppt/media/image16.png" ContentType="image/png"/>
  <Override PartName="/ppt/media/image81.png" ContentType="image/png"/>
  <Override PartName="/ppt/media/image4.png" ContentType="image/pn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31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Click to edit </a:t>
            </a:r>
            <a:r>
              <a:rPr b="0" lang="ru-RU" sz="4400" spc="-1" strike="noStrike">
                <a:latin typeface="Arial"/>
              </a:rPr>
              <a:t>the title text </a:t>
            </a:r>
            <a:r>
              <a:rPr b="0" lang="ru-RU" sz="4400" spc="-1" strike="noStrike">
                <a:latin typeface="Arial"/>
              </a:rPr>
              <a:t>format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Click to edit the outline text format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Second Outline Level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Third Outline Level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Fourth Outline Level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Fifth Outline Level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Sixth Outline Level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Seventh Outline Level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C</a:t>
            </a:r>
            <a:r>
              <a:rPr b="0" lang="ru-RU" sz="4400" spc="-1" strike="noStrike">
                <a:latin typeface="Arial"/>
              </a:rPr>
              <a:t>li</a:t>
            </a:r>
            <a:r>
              <a:rPr b="0" lang="ru-RU" sz="4400" spc="-1" strike="noStrike">
                <a:latin typeface="Arial"/>
              </a:rPr>
              <a:t>c</a:t>
            </a:r>
            <a:r>
              <a:rPr b="0" lang="ru-RU" sz="4400" spc="-1" strike="noStrike">
                <a:latin typeface="Arial"/>
              </a:rPr>
              <a:t>k </a:t>
            </a:r>
            <a:r>
              <a:rPr b="0" lang="ru-RU" sz="4400" spc="-1" strike="noStrike">
                <a:latin typeface="Arial"/>
              </a:rPr>
              <a:t>t</a:t>
            </a:r>
            <a:r>
              <a:rPr b="0" lang="ru-RU" sz="4400" spc="-1" strike="noStrike">
                <a:latin typeface="Arial"/>
              </a:rPr>
              <a:t>o </a:t>
            </a:r>
            <a:r>
              <a:rPr b="0" lang="ru-RU" sz="4400" spc="-1" strike="noStrike">
                <a:latin typeface="Arial"/>
              </a:rPr>
              <a:t>e</a:t>
            </a:r>
            <a:r>
              <a:rPr b="0" lang="ru-RU" sz="4400" spc="-1" strike="noStrike">
                <a:latin typeface="Arial"/>
              </a:rPr>
              <a:t>d</a:t>
            </a:r>
            <a:r>
              <a:rPr b="0" lang="ru-RU" sz="4400" spc="-1" strike="noStrike">
                <a:latin typeface="Arial"/>
              </a:rPr>
              <a:t>it </a:t>
            </a:r>
            <a:r>
              <a:rPr b="0" lang="ru-RU" sz="4400" spc="-1" strike="noStrike">
                <a:latin typeface="Arial"/>
              </a:rPr>
              <a:t>t</a:t>
            </a:r>
            <a:r>
              <a:rPr b="0" lang="ru-RU" sz="4400" spc="-1" strike="noStrike">
                <a:latin typeface="Arial"/>
              </a:rPr>
              <a:t>h</a:t>
            </a:r>
            <a:r>
              <a:rPr b="0" lang="ru-RU" sz="4400" spc="-1" strike="noStrike">
                <a:latin typeface="Arial"/>
              </a:rPr>
              <a:t>e </a:t>
            </a:r>
            <a:r>
              <a:rPr b="0" lang="ru-RU" sz="4400" spc="-1" strike="noStrike">
                <a:latin typeface="Arial"/>
              </a:rPr>
              <a:t>ti</a:t>
            </a:r>
            <a:r>
              <a:rPr b="0" lang="ru-RU" sz="4400" spc="-1" strike="noStrike">
                <a:latin typeface="Arial"/>
              </a:rPr>
              <a:t>tl</a:t>
            </a:r>
            <a:r>
              <a:rPr b="0" lang="ru-RU" sz="4400" spc="-1" strike="noStrike">
                <a:latin typeface="Arial"/>
              </a:rPr>
              <a:t>e </a:t>
            </a:r>
            <a:r>
              <a:rPr b="0" lang="ru-RU" sz="4400" spc="-1" strike="noStrike">
                <a:latin typeface="Arial"/>
              </a:rPr>
              <a:t>t</a:t>
            </a:r>
            <a:r>
              <a:rPr b="0" lang="ru-RU" sz="4400" spc="-1" strike="noStrike">
                <a:latin typeface="Arial"/>
              </a:rPr>
              <a:t>e</a:t>
            </a:r>
            <a:r>
              <a:rPr b="0" lang="ru-RU" sz="4400" spc="-1" strike="noStrike">
                <a:latin typeface="Arial"/>
              </a:rPr>
              <a:t>x</a:t>
            </a:r>
            <a:r>
              <a:rPr b="0" lang="ru-RU" sz="4400" spc="-1" strike="noStrike">
                <a:latin typeface="Arial"/>
              </a:rPr>
              <a:t>t </a:t>
            </a:r>
            <a:r>
              <a:rPr b="0" lang="ru-RU" sz="4400" spc="-1" strike="noStrike">
                <a:latin typeface="Arial"/>
              </a:rPr>
              <a:t>f</a:t>
            </a:r>
            <a:r>
              <a:rPr b="0" lang="ru-RU" sz="4400" spc="-1" strike="noStrike">
                <a:latin typeface="Arial"/>
              </a:rPr>
              <a:t>o</a:t>
            </a:r>
            <a:r>
              <a:rPr b="0" lang="ru-RU" sz="4400" spc="-1" strike="noStrike">
                <a:latin typeface="Arial"/>
              </a:rPr>
              <a:t>r</a:t>
            </a:r>
            <a:r>
              <a:rPr b="0" lang="ru-RU" sz="4400" spc="-1" strike="noStrike">
                <a:latin typeface="Arial"/>
              </a:rPr>
              <a:t>m</a:t>
            </a:r>
            <a:r>
              <a:rPr b="0" lang="ru-RU" sz="4400" spc="-1" strike="noStrike">
                <a:latin typeface="Arial"/>
              </a:rPr>
              <a:t>a</a:t>
            </a:r>
            <a:r>
              <a:rPr b="0" lang="ru-RU" sz="4400" spc="-1" strike="noStrike">
                <a:latin typeface="Arial"/>
              </a:rPr>
              <a:t>t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Click to edit the outline text format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Second Outline Level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Third Outline Level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Fourth Outline Level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Fifth Outline Level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Sixth Outline Level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Seventh Outline Level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C</a:t>
            </a:r>
            <a:r>
              <a:rPr b="0" lang="ru-RU" sz="4400" spc="-1" strike="noStrike">
                <a:latin typeface="Arial"/>
              </a:rPr>
              <a:t>li</a:t>
            </a:r>
            <a:r>
              <a:rPr b="0" lang="ru-RU" sz="4400" spc="-1" strike="noStrike">
                <a:latin typeface="Arial"/>
              </a:rPr>
              <a:t>c</a:t>
            </a:r>
            <a:r>
              <a:rPr b="0" lang="ru-RU" sz="4400" spc="-1" strike="noStrike">
                <a:latin typeface="Arial"/>
              </a:rPr>
              <a:t>k </a:t>
            </a:r>
            <a:r>
              <a:rPr b="0" lang="ru-RU" sz="4400" spc="-1" strike="noStrike">
                <a:latin typeface="Arial"/>
              </a:rPr>
              <a:t>t</a:t>
            </a:r>
            <a:r>
              <a:rPr b="0" lang="ru-RU" sz="4400" spc="-1" strike="noStrike">
                <a:latin typeface="Arial"/>
              </a:rPr>
              <a:t>o </a:t>
            </a:r>
            <a:r>
              <a:rPr b="0" lang="ru-RU" sz="4400" spc="-1" strike="noStrike">
                <a:latin typeface="Arial"/>
              </a:rPr>
              <a:t>e</a:t>
            </a:r>
            <a:r>
              <a:rPr b="0" lang="ru-RU" sz="4400" spc="-1" strike="noStrike">
                <a:latin typeface="Arial"/>
              </a:rPr>
              <a:t>d</a:t>
            </a:r>
            <a:r>
              <a:rPr b="0" lang="ru-RU" sz="4400" spc="-1" strike="noStrike">
                <a:latin typeface="Arial"/>
              </a:rPr>
              <a:t>it </a:t>
            </a:r>
            <a:r>
              <a:rPr b="0" lang="ru-RU" sz="4400" spc="-1" strike="noStrike">
                <a:latin typeface="Arial"/>
              </a:rPr>
              <a:t>t</a:t>
            </a:r>
            <a:r>
              <a:rPr b="0" lang="ru-RU" sz="4400" spc="-1" strike="noStrike">
                <a:latin typeface="Arial"/>
              </a:rPr>
              <a:t>h</a:t>
            </a:r>
            <a:r>
              <a:rPr b="0" lang="ru-RU" sz="4400" spc="-1" strike="noStrike">
                <a:latin typeface="Arial"/>
              </a:rPr>
              <a:t>e </a:t>
            </a:r>
            <a:r>
              <a:rPr b="0" lang="ru-RU" sz="4400" spc="-1" strike="noStrike">
                <a:latin typeface="Arial"/>
              </a:rPr>
              <a:t>ti</a:t>
            </a:r>
            <a:r>
              <a:rPr b="0" lang="ru-RU" sz="4400" spc="-1" strike="noStrike">
                <a:latin typeface="Arial"/>
              </a:rPr>
              <a:t>tl</a:t>
            </a:r>
            <a:r>
              <a:rPr b="0" lang="ru-RU" sz="4400" spc="-1" strike="noStrike">
                <a:latin typeface="Arial"/>
              </a:rPr>
              <a:t>e </a:t>
            </a:r>
            <a:r>
              <a:rPr b="0" lang="ru-RU" sz="4400" spc="-1" strike="noStrike">
                <a:latin typeface="Arial"/>
              </a:rPr>
              <a:t>t</a:t>
            </a:r>
            <a:r>
              <a:rPr b="0" lang="ru-RU" sz="4400" spc="-1" strike="noStrike">
                <a:latin typeface="Arial"/>
              </a:rPr>
              <a:t>e</a:t>
            </a:r>
            <a:r>
              <a:rPr b="0" lang="ru-RU" sz="4400" spc="-1" strike="noStrike">
                <a:latin typeface="Arial"/>
              </a:rPr>
              <a:t>x</a:t>
            </a:r>
            <a:r>
              <a:rPr b="0" lang="ru-RU" sz="4400" spc="-1" strike="noStrike">
                <a:latin typeface="Arial"/>
              </a:rPr>
              <a:t>t </a:t>
            </a:r>
            <a:r>
              <a:rPr b="0" lang="ru-RU" sz="4400" spc="-1" strike="noStrike">
                <a:latin typeface="Arial"/>
              </a:rPr>
              <a:t>f</a:t>
            </a:r>
            <a:r>
              <a:rPr b="0" lang="ru-RU" sz="4400" spc="-1" strike="noStrike">
                <a:latin typeface="Arial"/>
              </a:rPr>
              <a:t>o</a:t>
            </a:r>
            <a:r>
              <a:rPr b="0" lang="ru-RU" sz="4400" spc="-1" strike="noStrike">
                <a:latin typeface="Arial"/>
              </a:rPr>
              <a:t>r</a:t>
            </a:r>
            <a:r>
              <a:rPr b="0" lang="ru-RU" sz="4400" spc="-1" strike="noStrike">
                <a:latin typeface="Arial"/>
              </a:rPr>
              <a:t>m</a:t>
            </a:r>
            <a:r>
              <a:rPr b="0" lang="ru-RU" sz="4400" spc="-1" strike="noStrike">
                <a:latin typeface="Arial"/>
              </a:rPr>
              <a:t>a</a:t>
            </a:r>
            <a:r>
              <a:rPr b="0" lang="ru-RU" sz="4400" spc="-1" strike="noStrike">
                <a:latin typeface="Arial"/>
              </a:rPr>
              <a:t>t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Click to edit the outline text format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Second Outline Level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Third Outline Level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Fourth Outline Level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Fifth Outline Level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Sixth Outline Level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Seventh Outline Level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Click to edit the title </a:t>
            </a:r>
            <a:r>
              <a:rPr b="0" lang="ru-RU" sz="4400" spc="-1" strike="noStrike">
                <a:latin typeface="Arial"/>
              </a:rPr>
              <a:t>text format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Click to edit the outline text format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Second Outline Level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Third Outline Level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Fourth Outline Level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Fifth Outline Level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Sixth Outline Level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Seventh Outline Level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hyperlink" Target="https://ui.adsabs.harvard.edu/abs/2018MNRAS.473.4937S/abstract" TargetMode="External"/><Relationship Id="rId5" Type="http://schemas.openxmlformats.org/officeDocument/2006/relationships/hyperlink" Target="https://ui.adsabs.harvard.edu/abs/2008ApJ...679..301B/abstract" TargetMode="External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78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hyperlink" Target="http://astro.uni-tuebingen.de/~xrbcat" TargetMode="External"/><Relationship Id="rId4" Type="http://schemas.openxmlformats.org/officeDocument/2006/relationships/image" Target="../media/image84.png"/><Relationship Id="rId5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www.cosmos.esa.int/web/integral/" TargetMode="External"/><Relationship Id="rId2" Type="http://schemas.openxmlformats.org/officeDocument/2006/relationships/hyperlink" Target="https://ui.adsabs.harvard.edu/abs/2014A%26A...567A...7D/abstract" TargetMode="External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hyperlink" Target="https://ui.adsabs.harvard.edu/abs/2014A%26A...567A...7D/abstract" TargetMode="External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hyperlink" Target="https://ui.adsabs.harvard.edu/abs/2014A%26A...567A...7D/abstract" TargetMode="External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Рисунок 5_0" descr="Изображение выглядит как текст, внутренний, цветной, звезд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1359360" y="2906640"/>
            <a:ext cx="6685920" cy="385848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483480" y="887760"/>
            <a:ext cx="8132400" cy="19454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a4946c"/>
                </a:solidFill>
                <a:latin typeface="Calibri"/>
                <a:ea typeface="Calibri"/>
              </a:rPr>
              <a:t>Популяция рентгеновских двойных в Галактике. Применение методов ML к данным eROSITA DR1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54" name="Рисунок 4_11" descr="Изображение выглядит как текст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91440" y="6030000"/>
            <a:ext cx="801360" cy="768240"/>
          </a:xfrm>
          <a:prstGeom prst="rect">
            <a:avLst/>
          </a:prstGeom>
          <a:ln>
            <a:noFill/>
          </a:ln>
        </p:spPr>
      </p:pic>
      <p:pic>
        <p:nvPicPr>
          <p:cNvPr id="155" name="Рисунок 4_12" descr="Изображение выглядит как текст, оружие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91440" y="91440"/>
            <a:ext cx="897120" cy="699840"/>
          </a:xfrm>
          <a:prstGeom prst="rect">
            <a:avLst/>
          </a:prstGeom>
          <a:ln>
            <a:noFill/>
          </a:ln>
        </p:spPr>
      </p:pic>
      <p:pic>
        <p:nvPicPr>
          <p:cNvPr id="156" name="Рисунок 12_2" descr="Изображение выглядит как текст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6820920" y="174240"/>
            <a:ext cx="2136960" cy="462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8847000" y="6435360"/>
            <a:ext cx="2988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9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273600" y="132840"/>
            <a:ext cx="705672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Classification of X-ray sources. MWL data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224" name="Рисунок 4" descr="Изображение выглядит как диаграмм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114480" y="1036440"/>
            <a:ext cx="4284360" cy="3427200"/>
          </a:xfrm>
          <a:prstGeom prst="rect">
            <a:avLst/>
          </a:prstGeom>
          <a:ln>
            <a:noFill/>
          </a:ln>
        </p:spPr>
      </p:pic>
      <p:pic>
        <p:nvPicPr>
          <p:cNvPr id="225" name="Рисунок 6" descr="Изображение выглядит как диаграмма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537800" y="2628360"/>
            <a:ext cx="4456080" cy="3446280"/>
          </a:xfrm>
          <a:prstGeom prst="rect">
            <a:avLst/>
          </a:prstGeom>
          <a:ln>
            <a:noFill/>
          </a:ln>
        </p:spPr>
      </p:pic>
      <p:sp>
        <p:nvSpPr>
          <p:cNvPr id="226" name="CustomShape 3"/>
          <p:cNvSpPr/>
          <p:nvPr/>
        </p:nvSpPr>
        <p:spPr>
          <a:xfrm>
            <a:off x="359280" y="4997160"/>
            <a:ext cx="403956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​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Classification problem: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Properties of different class sources strongly overlap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27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3"/>
          <a:srcRect l="0" t="6786" r="0" b="0"/>
          <a:stretch/>
        </p:blipFill>
        <p:spPr>
          <a:xfrm>
            <a:off x="8254440" y="493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8686800" y="6435360"/>
            <a:ext cx="4590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10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266040" y="57600"/>
            <a:ext cx="763920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Identification of the optical counterpart</a:t>
            </a:r>
            <a:endParaRPr b="0" lang="ru-RU" sz="3000" spc="-1" strike="noStrike">
              <a:latin typeface="Arial"/>
            </a:endParaRPr>
          </a:p>
        </p:txBody>
      </p:sp>
      <p:grpSp>
        <p:nvGrpSpPr>
          <p:cNvPr id="230" name="Group 3"/>
          <p:cNvGrpSpPr/>
          <p:nvPr/>
        </p:nvGrpSpPr>
        <p:grpSpPr>
          <a:xfrm>
            <a:off x="343440" y="1218240"/>
            <a:ext cx="3452760" cy="3278520"/>
            <a:chOff x="343440" y="1218240"/>
            <a:chExt cx="3452760" cy="3278520"/>
          </a:xfrm>
        </p:grpSpPr>
        <p:sp>
          <p:nvSpPr>
            <p:cNvPr id="231" name="CustomShape 4"/>
            <p:cNvSpPr/>
            <p:nvPr/>
          </p:nvSpPr>
          <p:spPr>
            <a:xfrm>
              <a:off x="343440" y="1218240"/>
              <a:ext cx="3452760" cy="3278520"/>
            </a:xfrm>
            <a:prstGeom prst="ellipse">
              <a:avLst/>
            </a:prstGeom>
            <a:noFill/>
            <a:ln w="2844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2" name="CustomShape 5"/>
            <p:cNvSpPr/>
            <p:nvPr/>
          </p:nvSpPr>
          <p:spPr>
            <a:xfrm>
              <a:off x="904320" y="1947960"/>
              <a:ext cx="275040" cy="23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3" name="CustomShape 6"/>
            <p:cNvSpPr/>
            <p:nvPr/>
          </p:nvSpPr>
          <p:spPr>
            <a:xfrm>
              <a:off x="2595600" y="2071080"/>
              <a:ext cx="275040" cy="23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4" name="CustomShape 7"/>
            <p:cNvSpPr/>
            <p:nvPr/>
          </p:nvSpPr>
          <p:spPr>
            <a:xfrm>
              <a:off x="1488600" y="2983320"/>
              <a:ext cx="275040" cy="23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5" name="CustomShape 8"/>
            <p:cNvSpPr/>
            <p:nvPr/>
          </p:nvSpPr>
          <p:spPr>
            <a:xfrm>
              <a:off x="2728800" y="3957120"/>
              <a:ext cx="275040" cy="234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6" name="CustomShape 9"/>
            <p:cNvSpPr/>
            <p:nvPr/>
          </p:nvSpPr>
          <p:spPr>
            <a:xfrm>
              <a:off x="1995120" y="2776320"/>
              <a:ext cx="141840" cy="1418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37" name="Group 10"/>
          <p:cNvGrpSpPr/>
          <p:nvPr/>
        </p:nvGrpSpPr>
        <p:grpSpPr>
          <a:xfrm>
            <a:off x="4442040" y="905040"/>
            <a:ext cx="4594680" cy="5175000"/>
            <a:chOff x="4442040" y="905040"/>
            <a:chExt cx="4594680" cy="5175000"/>
          </a:xfrm>
        </p:grpSpPr>
        <p:pic>
          <p:nvPicPr>
            <p:cNvPr id="238" name="Рисунок 19" descr="Изображение выглядит как звезда, ночь&#10;&#10;Автоматически созданное описание"/>
            <p:cNvPicPr/>
            <p:nvPr/>
          </p:nvPicPr>
          <p:blipFill>
            <a:blip r:embed="rId1"/>
            <a:stretch/>
          </p:blipFill>
          <p:spPr>
            <a:xfrm>
              <a:off x="4442040" y="3499920"/>
              <a:ext cx="4594680" cy="2580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Рисунок 20" descr=""/>
            <p:cNvPicPr/>
            <p:nvPr/>
          </p:nvPicPr>
          <p:blipFill>
            <a:blip r:embed="rId2"/>
            <a:stretch/>
          </p:blipFill>
          <p:spPr>
            <a:xfrm>
              <a:off x="4442040" y="905040"/>
              <a:ext cx="4594680" cy="2595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0" name="CustomShape 11"/>
          <p:cNvSpPr/>
          <p:nvPr/>
        </p:nvSpPr>
        <p:spPr>
          <a:xfrm>
            <a:off x="5176080" y="6323760"/>
            <a:ext cx="33058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View of LMXB IGR J17451-3022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241" name="Group 12"/>
          <p:cNvGrpSpPr/>
          <p:nvPr/>
        </p:nvGrpSpPr>
        <p:grpSpPr>
          <a:xfrm>
            <a:off x="4573440" y="952200"/>
            <a:ext cx="3324960" cy="5133240"/>
            <a:chOff x="4573440" y="952200"/>
            <a:chExt cx="3324960" cy="5133240"/>
          </a:xfrm>
        </p:grpSpPr>
        <p:sp>
          <p:nvSpPr>
            <p:cNvPr id="242" name="CustomShape 13"/>
            <p:cNvSpPr/>
            <p:nvPr/>
          </p:nvSpPr>
          <p:spPr>
            <a:xfrm>
              <a:off x="5693400" y="3134520"/>
              <a:ext cx="216756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ffff"/>
                  </a:solidFill>
                  <a:latin typeface="Calibri"/>
                  <a:ea typeface="DejaVu Sans"/>
                </a:rPr>
                <a:t>XMM-Newton image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243" name="CustomShape 14"/>
            <p:cNvSpPr/>
            <p:nvPr/>
          </p:nvSpPr>
          <p:spPr>
            <a:xfrm>
              <a:off x="5862600" y="5721480"/>
              <a:ext cx="203580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ffffff"/>
                  </a:solidFill>
                  <a:latin typeface="Calibri"/>
                  <a:ea typeface="DejaVu Sans"/>
                </a:rPr>
                <a:t>VVV J-band image</a:t>
              </a:r>
              <a:endParaRPr b="0" lang="ru-RU" sz="1800" spc="-1" strike="noStrike">
                <a:latin typeface="Arial"/>
              </a:endParaRPr>
            </a:p>
          </p:txBody>
        </p:sp>
        <p:grpSp>
          <p:nvGrpSpPr>
            <p:cNvPr id="244" name="Group 15"/>
            <p:cNvGrpSpPr/>
            <p:nvPr/>
          </p:nvGrpSpPr>
          <p:grpSpPr>
            <a:xfrm>
              <a:off x="4573440" y="3557880"/>
              <a:ext cx="578160" cy="459000"/>
              <a:chOff x="4573440" y="3557880"/>
              <a:chExt cx="578160" cy="459000"/>
            </a:xfrm>
          </p:grpSpPr>
          <p:sp>
            <p:nvSpPr>
              <p:cNvPr id="245" name="CustomShape 16"/>
              <p:cNvSpPr/>
              <p:nvPr/>
            </p:nvSpPr>
            <p:spPr>
              <a:xfrm>
                <a:off x="4623120" y="3970800"/>
                <a:ext cx="489240" cy="3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46" name="CustomShape 17"/>
              <p:cNvSpPr/>
              <p:nvPr/>
            </p:nvSpPr>
            <p:spPr>
              <a:xfrm>
                <a:off x="4620960" y="3557880"/>
                <a:ext cx="530640" cy="363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10''</a:t>
                </a:r>
                <a:endParaRPr b="0" lang="ru-RU" sz="1800" spc="-1" strike="noStrike">
                  <a:latin typeface="Arial"/>
                </a:endParaRPr>
              </a:p>
            </p:txBody>
          </p:sp>
          <p:sp>
            <p:nvSpPr>
              <p:cNvPr id="247" name="CustomShape 18"/>
              <p:cNvSpPr/>
              <p:nvPr/>
            </p:nvSpPr>
            <p:spPr>
              <a:xfrm flipH="1">
                <a:off x="5024880" y="3924720"/>
                <a:ext cx="92160" cy="921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48" name="CustomShape 19"/>
              <p:cNvSpPr/>
              <p:nvPr/>
            </p:nvSpPr>
            <p:spPr>
              <a:xfrm flipH="1">
                <a:off x="4573440" y="3924720"/>
                <a:ext cx="92160" cy="921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249" name="Group 20"/>
            <p:cNvGrpSpPr/>
            <p:nvPr/>
          </p:nvGrpSpPr>
          <p:grpSpPr>
            <a:xfrm>
              <a:off x="4573440" y="952200"/>
              <a:ext cx="578160" cy="459000"/>
              <a:chOff x="4573440" y="952200"/>
              <a:chExt cx="578160" cy="459000"/>
            </a:xfrm>
          </p:grpSpPr>
          <p:sp>
            <p:nvSpPr>
              <p:cNvPr id="250" name="CustomShape 21"/>
              <p:cNvSpPr/>
              <p:nvPr/>
            </p:nvSpPr>
            <p:spPr>
              <a:xfrm>
                <a:off x="4623120" y="1365120"/>
                <a:ext cx="489240" cy="3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51" name="CustomShape 22"/>
              <p:cNvSpPr/>
              <p:nvPr/>
            </p:nvSpPr>
            <p:spPr>
              <a:xfrm>
                <a:off x="4620960" y="952200"/>
                <a:ext cx="530640" cy="3639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en-US" sz="1800" spc="-1" strike="noStrike">
                    <a:solidFill>
                      <a:srgbClr val="ffffff"/>
                    </a:solidFill>
                    <a:latin typeface="Calibri"/>
                    <a:ea typeface="DejaVu Sans"/>
                  </a:rPr>
                  <a:t>10''</a:t>
                </a:r>
                <a:endParaRPr b="0" lang="ru-RU" sz="1800" spc="-1" strike="noStrike">
                  <a:latin typeface="Arial"/>
                </a:endParaRPr>
              </a:p>
            </p:txBody>
          </p:sp>
          <p:sp>
            <p:nvSpPr>
              <p:cNvPr id="252" name="CustomShape 23"/>
              <p:cNvSpPr/>
              <p:nvPr/>
            </p:nvSpPr>
            <p:spPr>
              <a:xfrm flipH="1">
                <a:off x="5024880" y="1319040"/>
                <a:ext cx="92160" cy="921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253" name="CustomShape 24"/>
              <p:cNvSpPr/>
              <p:nvPr/>
            </p:nvSpPr>
            <p:spPr>
              <a:xfrm flipH="1">
                <a:off x="4573440" y="1319040"/>
                <a:ext cx="92160" cy="921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sp>
        <p:nvSpPr>
          <p:cNvPr id="254" name="CustomShape 25"/>
          <p:cNvSpPr/>
          <p:nvPr/>
        </p:nvSpPr>
        <p:spPr>
          <a:xfrm>
            <a:off x="202680" y="5054400"/>
            <a:ext cx="451008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Identification problem: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​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​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High density of probable counterparts based on positional match alone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55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3"/>
          <a:srcRect l="0" t="6786" r="0" b="0"/>
          <a:stretch/>
        </p:blipFill>
        <p:spPr>
          <a:xfrm>
            <a:off x="8254440" y="9144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8678520" y="6452640"/>
            <a:ext cx="39924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11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245160" y="2601720"/>
            <a:ext cx="8524800" cy="130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a4946c"/>
                </a:solidFill>
                <a:latin typeface="Calibri"/>
                <a:ea typeface="DejaVu Sans"/>
              </a:rPr>
              <a:t>Machine Learning: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a4946c"/>
                </a:solidFill>
                <a:latin typeface="Calibri"/>
                <a:ea typeface="DejaVu Sans"/>
              </a:rPr>
              <a:t>Random Forest and Classification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58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1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8687880" y="6452640"/>
            <a:ext cx="3898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12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155880" y="100800"/>
            <a:ext cx="545292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 </a:t>
            </a: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Machine learning. Decision trees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261" name="Рисунок 13" descr="Изображение выглядит как снимок экрана, текст, желтый&#10;&#10;Автоматически созданное описание"/>
          <p:cNvPicPr/>
          <p:nvPr/>
        </p:nvPicPr>
        <p:blipFill>
          <a:blip r:embed="rId1"/>
          <a:srcRect l="0" t="0" r="33388" b="427"/>
          <a:stretch/>
        </p:blipFill>
        <p:spPr>
          <a:xfrm>
            <a:off x="2737800" y="3814920"/>
            <a:ext cx="6024240" cy="2820960"/>
          </a:xfrm>
          <a:prstGeom prst="rect">
            <a:avLst/>
          </a:prstGeom>
          <a:ln>
            <a:noFill/>
          </a:ln>
        </p:spPr>
      </p:pic>
      <p:grpSp>
        <p:nvGrpSpPr>
          <p:cNvPr id="262" name="Group 3"/>
          <p:cNvGrpSpPr/>
          <p:nvPr/>
        </p:nvGrpSpPr>
        <p:grpSpPr>
          <a:xfrm>
            <a:off x="5190480" y="1096560"/>
            <a:ext cx="3187080" cy="2572200"/>
            <a:chOff x="5190480" y="1096560"/>
            <a:chExt cx="3187080" cy="2572200"/>
          </a:xfrm>
        </p:grpSpPr>
        <p:sp>
          <p:nvSpPr>
            <p:cNvPr id="263" name="CustomShape 4"/>
            <p:cNvSpPr/>
            <p:nvPr/>
          </p:nvSpPr>
          <p:spPr>
            <a:xfrm>
              <a:off x="5294880" y="1179000"/>
              <a:ext cx="3029400" cy="2374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25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Each decision tree contains a certain set of conditions for specific </a:t>
              </a:r>
              <a:r>
                <a:rPr b="1" lang="ru-RU" sz="25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features</a:t>
              </a:r>
              <a:r>
                <a:rPr b="0" lang="ru-RU" sz="25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, the list of which is specified by the user</a:t>
              </a:r>
              <a:endParaRPr b="0" lang="ru-RU" sz="2500" spc="-1" strike="noStrike">
                <a:latin typeface="Arial"/>
              </a:endParaRPr>
            </a:p>
          </p:txBody>
        </p:sp>
        <p:sp>
          <p:nvSpPr>
            <p:cNvPr id="264" name="CustomShape 5"/>
            <p:cNvSpPr/>
            <p:nvPr/>
          </p:nvSpPr>
          <p:spPr>
            <a:xfrm>
              <a:off x="5190480" y="1096560"/>
              <a:ext cx="3187080" cy="2572200"/>
            </a:xfrm>
            <a:prstGeom prst="rect">
              <a:avLst/>
            </a:prstGeom>
            <a:noFill/>
            <a:ln w="57240">
              <a:solidFill>
                <a:srgbClr val="a525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265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2"/>
          <a:srcRect l="0" t="6786" r="0" b="0"/>
          <a:stretch/>
        </p:blipFill>
        <p:spPr>
          <a:xfrm>
            <a:off x="8229600" y="85320"/>
            <a:ext cx="822960" cy="736200"/>
          </a:xfrm>
          <a:prstGeom prst="rect">
            <a:avLst/>
          </a:prstGeom>
          <a:ln>
            <a:noFill/>
          </a:ln>
        </p:spPr>
      </p:pic>
      <p:pic>
        <p:nvPicPr>
          <p:cNvPr id="266" name="Рисунок 2" descr="Machine Learning Random Forest Algorithm - Javatpoint"/>
          <p:cNvPicPr/>
          <p:nvPr/>
        </p:nvPicPr>
        <p:blipFill>
          <a:blip r:embed="rId3"/>
          <a:stretch/>
        </p:blipFill>
        <p:spPr>
          <a:xfrm>
            <a:off x="152280" y="850680"/>
            <a:ext cx="4602240" cy="390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8687880" y="6452640"/>
            <a:ext cx="3898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13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232920" y="62640"/>
            <a:ext cx="572184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Machine learning. Datasets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269" name="Рисунок 7" descr="Изображение выглядит как текст, диаграмма, План, снимок экран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1371600" y="821520"/>
            <a:ext cx="7132320" cy="5839920"/>
          </a:xfrm>
          <a:prstGeom prst="rect">
            <a:avLst/>
          </a:prstGeom>
          <a:ln>
            <a:noFill/>
          </a:ln>
        </p:spPr>
      </p:pic>
      <p:sp>
        <p:nvSpPr>
          <p:cNvPr id="270" name="CustomShape 3"/>
          <p:cNvSpPr/>
          <p:nvPr/>
        </p:nvSpPr>
        <p:spPr>
          <a:xfrm>
            <a:off x="240840" y="1005840"/>
            <a:ext cx="3965400" cy="10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Calibri"/>
                <a:ea typeface="Calibri"/>
              </a:rPr>
              <a:t>All labelled data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Calibri"/>
                <a:ea typeface="Calibri"/>
              </a:rPr>
              <a:t>is divided into test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000000"/>
                </a:solidFill>
                <a:latin typeface="Calibri"/>
                <a:ea typeface="Calibri"/>
              </a:rPr>
              <a:t>and training datasets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71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2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8688960" y="6452640"/>
            <a:ext cx="50796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14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252720" y="97200"/>
            <a:ext cx="582048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Machine learning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Imbalanced sample problem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274" name="Рисунок 2" descr=""/>
          <p:cNvPicPr/>
          <p:nvPr/>
        </p:nvPicPr>
        <p:blipFill>
          <a:blip r:embed="rId1"/>
          <a:srcRect l="2658" t="588" r="-1067" b="50992"/>
          <a:stretch/>
        </p:blipFill>
        <p:spPr>
          <a:xfrm>
            <a:off x="251640" y="1526040"/>
            <a:ext cx="4013280" cy="3583440"/>
          </a:xfrm>
          <a:prstGeom prst="rect">
            <a:avLst/>
          </a:prstGeom>
          <a:ln>
            <a:noFill/>
          </a:ln>
        </p:spPr>
      </p:pic>
      <p:pic>
        <p:nvPicPr>
          <p:cNvPr id="275" name="Рисунок 2" descr=""/>
          <p:cNvPicPr/>
          <p:nvPr/>
        </p:nvPicPr>
        <p:blipFill>
          <a:blip r:embed="rId2"/>
          <a:srcRect l="2360" t="49963" r="-524" b="0"/>
          <a:stretch/>
        </p:blipFill>
        <p:spPr>
          <a:xfrm>
            <a:off x="4602240" y="1465920"/>
            <a:ext cx="4129560" cy="3704760"/>
          </a:xfrm>
          <a:prstGeom prst="rect">
            <a:avLst/>
          </a:prstGeom>
          <a:ln>
            <a:noFill/>
          </a:ln>
        </p:spPr>
      </p:pic>
      <p:sp>
        <p:nvSpPr>
          <p:cNvPr id="276" name="CustomShape 3"/>
          <p:cNvSpPr/>
          <p:nvPr/>
        </p:nvSpPr>
        <p:spPr>
          <a:xfrm>
            <a:off x="1587960" y="5650200"/>
            <a:ext cx="577404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Synthetic Minority Oversampling Technique (SMOTE)  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generate new samples in by interpolation between known class label sources. 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77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3"/>
          <a:srcRect l="0" t="6786" r="0" b="0"/>
          <a:stretch/>
        </p:blipFill>
        <p:spPr>
          <a:xfrm>
            <a:off x="8254440" y="360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8687880" y="6452640"/>
            <a:ext cx="3898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15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241200" y="2120400"/>
            <a:ext cx="4324680" cy="389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500" spc="-1" strike="noStrike">
                <a:solidFill>
                  <a:srgbClr val="000000"/>
                </a:solidFill>
                <a:latin typeface="Calibri"/>
                <a:ea typeface="Calibri"/>
              </a:rPr>
              <a:t>All-time problems:</a:t>
            </a:r>
            <a:endParaRPr b="0" lang="ru-RU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5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" strike="noStrike">
                <a:solidFill>
                  <a:srgbClr val="000000"/>
                </a:solidFill>
                <a:latin typeface="Calibri"/>
                <a:ea typeface="Calibri"/>
              </a:rPr>
              <a:t>Overfitting </a:t>
            </a:r>
            <a:endParaRPr b="0" lang="ru-RU" sz="25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" strike="noStrike">
                <a:solidFill>
                  <a:srgbClr val="000000"/>
                </a:solidFill>
                <a:latin typeface="Calibri"/>
                <a:ea typeface="Calibri"/>
              </a:rPr>
              <a:t>Feature engineering</a:t>
            </a:r>
            <a:endParaRPr b="0" lang="ru-RU" sz="25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" strike="noStrike">
                <a:solidFill>
                  <a:srgbClr val="000000"/>
                </a:solidFill>
                <a:latin typeface="Calibri"/>
                <a:ea typeface="Calibri"/>
              </a:rPr>
              <a:t>Training set's purity </a:t>
            </a:r>
            <a:endParaRPr b="0" lang="ru-RU" sz="25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500" spc="-1" strike="noStrike">
                <a:solidFill>
                  <a:srgbClr val="000000"/>
                </a:solidFill>
                <a:latin typeface="Calibri"/>
                <a:ea typeface="Calibri"/>
              </a:rPr>
              <a:t>Not enough data for the test</a:t>
            </a:r>
            <a:endParaRPr b="0" lang="ru-RU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5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500" spc="-1" strike="noStrike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158400" y="61920"/>
            <a:ext cx="545292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 </a:t>
            </a: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Machine learning. Problems 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281" name="Рисунок 2" descr="Изображение"/>
          <p:cNvPicPr/>
          <p:nvPr/>
        </p:nvPicPr>
        <p:blipFill>
          <a:blip r:embed="rId1"/>
          <a:srcRect l="0" t="0" r="280" b="2547"/>
          <a:stretch/>
        </p:blipFill>
        <p:spPr>
          <a:xfrm>
            <a:off x="4733280" y="1656720"/>
            <a:ext cx="3784680" cy="3699000"/>
          </a:xfrm>
          <a:prstGeom prst="rect">
            <a:avLst/>
          </a:prstGeom>
          <a:ln>
            <a:noFill/>
          </a:ln>
        </p:spPr>
      </p:pic>
      <p:pic>
        <p:nvPicPr>
          <p:cNvPr id="282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2"/>
          <a:srcRect l="0" t="6786" r="0" b="0"/>
          <a:stretch/>
        </p:blipFill>
        <p:spPr>
          <a:xfrm>
            <a:off x="8254440" y="360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8678520" y="6452640"/>
            <a:ext cx="39924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16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84" name="CustomShape 2"/>
          <p:cNvSpPr/>
          <p:nvPr/>
        </p:nvSpPr>
        <p:spPr>
          <a:xfrm>
            <a:off x="1356120" y="2329920"/>
            <a:ext cx="6433920" cy="191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a4946c"/>
                </a:solidFill>
                <a:latin typeface="Calibri"/>
                <a:ea typeface="DejaVu Sans"/>
              </a:rPr>
              <a:t>Counterpart Identification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a4946c"/>
                </a:solidFill>
                <a:latin typeface="Calibri"/>
                <a:ea typeface="Calibri"/>
              </a:rPr>
              <a:t>&amp;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a4946c"/>
                </a:solidFill>
                <a:latin typeface="Calibri"/>
                <a:ea typeface="Calibri"/>
              </a:rPr>
              <a:t> </a:t>
            </a:r>
            <a:r>
              <a:rPr b="1" lang="en-US" sz="4000" spc="-1" strike="noStrike">
                <a:solidFill>
                  <a:srgbClr val="a4946c"/>
                </a:solidFill>
                <a:latin typeface="Calibri"/>
                <a:ea typeface="Calibri"/>
              </a:rPr>
              <a:t>Source Classification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85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1"/>
          <a:srcRect l="0" t="6786" r="0" b="0"/>
          <a:stretch/>
        </p:blipFill>
        <p:spPr>
          <a:xfrm>
            <a:off x="8254440" y="360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182880" y="1624680"/>
            <a:ext cx="4844160" cy="4407120"/>
          </a:xfrm>
          <a:prstGeom prst="rect">
            <a:avLst/>
          </a:prstGeom>
          <a:ln>
            <a:noFill/>
          </a:ln>
        </p:spPr>
      </p:pic>
      <p:sp>
        <p:nvSpPr>
          <p:cNvPr id="287" name="CustomShape 1"/>
          <p:cNvSpPr/>
          <p:nvPr/>
        </p:nvSpPr>
        <p:spPr>
          <a:xfrm>
            <a:off x="4937760" y="1463040"/>
            <a:ext cx="425952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Calibri"/>
              </a:rPr>
              <a:t>Bayesian framework </a:t>
            </a:r>
            <a:r>
              <a:rPr b="1" lang="en-US" sz="2200" spc="-1" strike="noStrike">
                <a:solidFill>
                  <a:srgbClr val="000000"/>
                </a:solidFill>
                <a:latin typeface="Calibri"/>
                <a:ea typeface="Calibri"/>
              </a:rPr>
              <a:t>(NWAY)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endParaRPr b="0" lang="ru-RU" sz="2200" spc="-1" strike="noStrike">
              <a:latin typeface="Arial"/>
            </a:endParaRPr>
          </a:p>
        </p:txBody>
      </p:sp>
      <p:grpSp>
        <p:nvGrpSpPr>
          <p:cNvPr id="288" name="Group 2"/>
          <p:cNvGrpSpPr/>
          <p:nvPr/>
        </p:nvGrpSpPr>
        <p:grpSpPr>
          <a:xfrm>
            <a:off x="5029200" y="3232080"/>
            <a:ext cx="3938760" cy="699480"/>
            <a:chOff x="5029200" y="3232080"/>
            <a:chExt cx="3938760" cy="699480"/>
          </a:xfrm>
        </p:grpSpPr>
        <p:sp>
          <p:nvSpPr>
            <p:cNvPr id="289" name="CustomShape 3"/>
            <p:cNvSpPr/>
            <p:nvPr/>
          </p:nvSpPr>
          <p:spPr>
            <a:xfrm>
              <a:off x="6217920" y="3232080"/>
              <a:ext cx="2750040" cy="699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- Likelihood based on geometrical positions</a:t>
              </a:r>
              <a:endParaRPr b="0" lang="ru-RU" sz="2000" spc="-1" strike="noStrike">
                <a:latin typeface="Arial"/>
              </a:endParaRPr>
            </a:p>
          </p:txBody>
        </p:sp>
        <p:pic>
          <p:nvPicPr>
            <p:cNvPr id="290" name="Рисунок 7_3" descr="Изображение выглядит как текст&#10;&#10;Автоматически созданное описание"/>
            <p:cNvPicPr/>
            <p:nvPr/>
          </p:nvPicPr>
          <p:blipFill>
            <a:blip r:embed="rId2"/>
            <a:srcRect l="39585" t="8841" r="35715" b="63160"/>
            <a:stretch/>
          </p:blipFill>
          <p:spPr>
            <a:xfrm>
              <a:off x="5029200" y="3275280"/>
              <a:ext cx="1127160" cy="4226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91" name="Group 4"/>
          <p:cNvGrpSpPr/>
          <p:nvPr/>
        </p:nvGrpSpPr>
        <p:grpSpPr>
          <a:xfrm>
            <a:off x="5030280" y="4546800"/>
            <a:ext cx="3936240" cy="699480"/>
            <a:chOff x="5030280" y="4546800"/>
            <a:chExt cx="3936240" cy="699480"/>
          </a:xfrm>
        </p:grpSpPr>
        <p:pic>
          <p:nvPicPr>
            <p:cNvPr id="292" name="Рисунок 7_4" descr="Изображение выглядит как текст&#10;&#10;Автоматически созданное описание"/>
            <p:cNvPicPr/>
            <p:nvPr/>
          </p:nvPicPr>
          <p:blipFill>
            <a:blip r:embed="rId3"/>
            <a:srcRect l="68412" t="12927" r="4533" b="64828"/>
            <a:stretch/>
          </p:blipFill>
          <p:spPr>
            <a:xfrm>
              <a:off x="5030280" y="4636800"/>
              <a:ext cx="1237680" cy="332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93" name="CustomShape 5"/>
            <p:cNvSpPr/>
            <p:nvPr/>
          </p:nvSpPr>
          <p:spPr>
            <a:xfrm>
              <a:off x="6227640" y="4546800"/>
              <a:ext cx="2738880" cy="699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- Likelihood based on photometric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 data</a:t>
              </a:r>
              <a:r>
                <a:rPr b="0" lang="ru-RU" sz="20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​</a:t>
              </a:r>
              <a:endParaRPr b="0" lang="ru-RU" sz="2000" spc="-1" strike="noStrike">
                <a:latin typeface="Arial"/>
              </a:endParaRPr>
            </a:p>
          </p:txBody>
        </p:sp>
      </p:grpSp>
      <p:sp>
        <p:nvSpPr>
          <p:cNvPr id="294" name="CustomShape 6"/>
          <p:cNvSpPr/>
          <p:nvPr/>
        </p:nvSpPr>
        <p:spPr>
          <a:xfrm>
            <a:off x="5669280" y="5760720"/>
            <a:ext cx="273888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 u="sng">
                <a:solidFill>
                  <a:srgbClr val="0563c1"/>
                </a:solidFill>
                <a:uFillTx/>
                <a:latin typeface="Calibri"/>
                <a:ea typeface="Calibri"/>
                <a:hlinkClick r:id="rId4"/>
              </a:rPr>
              <a:t>Salvato et. al. (2018)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 u="sng">
                <a:solidFill>
                  <a:srgbClr val="0563c1"/>
                </a:solidFill>
                <a:uFillTx/>
                <a:latin typeface="Calibri"/>
                <a:ea typeface="Calibri"/>
                <a:hlinkClick r:id="rId5"/>
              </a:rPr>
              <a:t>Budavári&amp;Szalay (2008)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5" name="CustomShape 7"/>
          <p:cNvSpPr/>
          <p:nvPr/>
        </p:nvSpPr>
        <p:spPr>
          <a:xfrm>
            <a:off x="274320" y="182880"/>
            <a:ext cx="740304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Identification of the optical/IR counterpart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296" name="Рисунок 4_1" descr="Изображение выглядит как текст&#10;&#10;Автоматически созданное описание"/>
          <p:cNvPicPr/>
          <p:nvPr/>
        </p:nvPicPr>
        <p:blipFill>
          <a:blip r:embed="rId6"/>
          <a:srcRect l="0" t="6786" r="0" b="0"/>
          <a:stretch/>
        </p:blipFill>
        <p:spPr>
          <a:xfrm>
            <a:off x="8254440" y="85680"/>
            <a:ext cx="820440" cy="733680"/>
          </a:xfrm>
          <a:prstGeom prst="rect">
            <a:avLst/>
          </a:prstGeom>
          <a:ln>
            <a:noFill/>
          </a:ln>
        </p:spPr>
      </p:pic>
      <p:pic>
        <p:nvPicPr>
          <p:cNvPr id="297" name="Рисунок 7_5" descr="Изображение выглядит как текст&#10;&#10;Автоматически созданное описание"/>
          <p:cNvPicPr/>
          <p:nvPr/>
        </p:nvPicPr>
        <p:blipFill>
          <a:blip r:embed="rId7"/>
          <a:srcRect l="0" t="0" r="-196" b="63205"/>
          <a:stretch/>
        </p:blipFill>
        <p:spPr>
          <a:xfrm>
            <a:off x="4599000" y="2103120"/>
            <a:ext cx="4541760" cy="546480"/>
          </a:xfrm>
          <a:prstGeom prst="rect">
            <a:avLst/>
          </a:prstGeom>
          <a:ln>
            <a:noFill/>
          </a:ln>
        </p:spPr>
      </p:pic>
      <p:sp>
        <p:nvSpPr>
          <p:cNvPr id="298" name="CustomShape 8"/>
          <p:cNvSpPr/>
          <p:nvPr/>
        </p:nvSpPr>
        <p:spPr>
          <a:xfrm>
            <a:off x="8686800" y="6435360"/>
            <a:ext cx="4564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17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Рисунок 2_2" descr="Изображение выглядит как диаграмм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73800" y="1714320"/>
            <a:ext cx="3333600" cy="2317680"/>
          </a:xfrm>
          <a:prstGeom prst="rect">
            <a:avLst/>
          </a:prstGeom>
          <a:ln>
            <a:noFill/>
          </a:ln>
        </p:spPr>
      </p:pic>
      <p:sp>
        <p:nvSpPr>
          <p:cNvPr id="300" name="CustomShape 1"/>
          <p:cNvSpPr/>
          <p:nvPr/>
        </p:nvSpPr>
        <p:spPr>
          <a:xfrm>
            <a:off x="114840" y="4061520"/>
            <a:ext cx="338472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+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distances, magnitudes, colours, etc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01" name="Рисунок 6_1" descr="Изображение выглядит как диаграмма, схематичный&#10;&#10;Автоматически созданное описание"/>
          <p:cNvPicPr/>
          <p:nvPr/>
        </p:nvPicPr>
        <p:blipFill>
          <a:blip r:embed="rId2"/>
          <a:srcRect l="0" t="714" r="202" b="-241"/>
          <a:stretch/>
        </p:blipFill>
        <p:spPr>
          <a:xfrm>
            <a:off x="5650560" y="2045880"/>
            <a:ext cx="3335040" cy="2281680"/>
          </a:xfrm>
          <a:prstGeom prst="rect">
            <a:avLst/>
          </a:prstGeom>
          <a:ln>
            <a:noFill/>
          </a:ln>
        </p:spPr>
      </p:pic>
      <p:pic>
        <p:nvPicPr>
          <p:cNvPr id="302" name="Рисунок 9_1" descr="Изображение выглядит как человек, в помещении&#10;&#10;Автоматически созданное описание"/>
          <p:cNvPicPr/>
          <p:nvPr/>
        </p:nvPicPr>
        <p:blipFill>
          <a:blip r:embed="rId3"/>
          <a:srcRect l="10459" t="-1494" r="16763" b="744"/>
          <a:stretch/>
        </p:blipFill>
        <p:spPr>
          <a:xfrm>
            <a:off x="3569760" y="2404800"/>
            <a:ext cx="1998720" cy="1377360"/>
          </a:xfrm>
          <a:prstGeom prst="rect">
            <a:avLst/>
          </a:prstGeom>
          <a:ln>
            <a:noFill/>
          </a:ln>
        </p:spPr>
      </p:pic>
      <p:sp>
        <p:nvSpPr>
          <p:cNvPr id="303" name="CustomShape 2"/>
          <p:cNvSpPr/>
          <p:nvPr/>
        </p:nvSpPr>
        <p:spPr>
          <a:xfrm>
            <a:off x="205920" y="59760"/>
            <a:ext cx="736596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Identification of the optical counterpart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Machine learning approach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304" name="Рисунок 4_3" descr="Изображение выглядит как текст&#10;&#10;Автоматически созданное описание"/>
          <p:cNvPicPr/>
          <p:nvPr/>
        </p:nvPicPr>
        <p:blipFill>
          <a:blip r:embed="rId4"/>
          <a:srcRect l="0" t="6786" r="0" b="0"/>
          <a:stretch/>
        </p:blipFill>
        <p:spPr>
          <a:xfrm>
            <a:off x="8229600" y="91440"/>
            <a:ext cx="820440" cy="733680"/>
          </a:xfrm>
          <a:prstGeom prst="rect">
            <a:avLst/>
          </a:prstGeom>
          <a:ln>
            <a:noFill/>
          </a:ln>
        </p:spPr>
      </p:pic>
      <p:sp>
        <p:nvSpPr>
          <p:cNvPr id="305" name="CustomShape 3"/>
          <p:cNvSpPr/>
          <p:nvPr/>
        </p:nvSpPr>
        <p:spPr>
          <a:xfrm>
            <a:off x="8686800" y="6435360"/>
            <a:ext cx="4564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18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306" name="Group 4"/>
          <p:cNvGrpSpPr/>
          <p:nvPr/>
        </p:nvGrpSpPr>
        <p:grpSpPr>
          <a:xfrm>
            <a:off x="1645920" y="4016520"/>
            <a:ext cx="6153840" cy="2240640"/>
            <a:chOff x="1645920" y="4016520"/>
            <a:chExt cx="6153840" cy="2240640"/>
          </a:xfrm>
        </p:grpSpPr>
        <p:sp>
          <p:nvSpPr>
            <p:cNvPr id="307" name="CustomShape 5"/>
            <p:cNvSpPr/>
            <p:nvPr/>
          </p:nvSpPr>
          <p:spPr>
            <a:xfrm>
              <a:off x="4199040" y="4016520"/>
              <a:ext cx="948960" cy="1010520"/>
            </a:xfrm>
            <a:prstGeom prst="downArrow">
              <a:avLst>
                <a:gd name="adj1" fmla="val 50000"/>
                <a:gd name="adj2" fmla="val 50000"/>
              </a:avLst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8" name="CustomShape 6"/>
            <p:cNvSpPr/>
            <p:nvPr/>
          </p:nvSpPr>
          <p:spPr>
            <a:xfrm>
              <a:off x="1645920" y="5024880"/>
              <a:ext cx="6153840" cy="1232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P_XRAY_CTPT </a:t>
              </a:r>
              <a:endParaRPr b="0" lang="ru-RU" sz="2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ru-RU" sz="2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ru-RU" sz="25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8847000" y="6435360"/>
            <a:ext cx="2988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216720" y="53640"/>
            <a:ext cx="459684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XRBs: LMXBs and HMXBs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159" name="Рисунок 6" descr="Изображение выглядит как текст, электроника&#10;&#10;Автоматически созданное описание"/>
          <p:cNvPicPr/>
          <p:nvPr/>
        </p:nvPicPr>
        <p:blipFill>
          <a:blip r:embed="rId1"/>
          <a:srcRect l="17764" t="0" r="23796" b="-566"/>
          <a:stretch/>
        </p:blipFill>
        <p:spPr>
          <a:xfrm>
            <a:off x="304920" y="1574280"/>
            <a:ext cx="3777840" cy="3453480"/>
          </a:xfrm>
          <a:prstGeom prst="rect">
            <a:avLst/>
          </a:prstGeom>
          <a:ln>
            <a:noFill/>
          </a:ln>
        </p:spPr>
      </p:pic>
      <p:pic>
        <p:nvPicPr>
          <p:cNvPr id="160" name="Рисунок 5" descr="Изображение выглядит как текст, антенна&#10;&#10;Автоматически созданное описание"/>
          <p:cNvPicPr/>
          <p:nvPr/>
        </p:nvPicPr>
        <p:blipFill>
          <a:blip r:embed="rId2"/>
          <a:srcRect l="12583" t="8883" r="24450" b="-192"/>
          <a:stretch/>
        </p:blipFill>
        <p:spPr>
          <a:xfrm>
            <a:off x="4880880" y="1611720"/>
            <a:ext cx="3607200" cy="3386160"/>
          </a:xfrm>
          <a:prstGeom prst="rect">
            <a:avLst/>
          </a:prstGeom>
          <a:ln>
            <a:noFill/>
          </a:ln>
        </p:spPr>
      </p:pic>
      <p:sp>
        <p:nvSpPr>
          <p:cNvPr id="161" name="CustomShape 3"/>
          <p:cNvSpPr/>
          <p:nvPr/>
        </p:nvSpPr>
        <p:spPr>
          <a:xfrm>
            <a:off x="958680" y="5502600"/>
            <a:ext cx="834480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LMXBs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- older systems, less massive (M, K, G, sometimes A type)  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HMXBs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- younger and brighter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concentrate towards the disk of the galaxy, massive early type counterparts (O-B type).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2" name="CustomShape 4"/>
          <p:cNvSpPr/>
          <p:nvPr/>
        </p:nvSpPr>
        <p:spPr>
          <a:xfrm>
            <a:off x="376920" y="955440"/>
            <a:ext cx="4706640" cy="4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333333"/>
                </a:solidFill>
                <a:latin typeface="-apple-system"/>
                <a:ea typeface="DejaVu Sans"/>
              </a:rPr>
              <a:t>LMXB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163" name="CustomShape 5"/>
          <p:cNvSpPr/>
          <p:nvPr/>
        </p:nvSpPr>
        <p:spPr>
          <a:xfrm>
            <a:off x="4919400" y="923040"/>
            <a:ext cx="2623320" cy="47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500" spc="-1" strike="noStrike">
                <a:solidFill>
                  <a:srgbClr val="333333"/>
                </a:solidFill>
                <a:latin typeface="-apple-system"/>
                <a:ea typeface="DejaVu Sans"/>
              </a:rPr>
              <a:t>HMXB</a:t>
            </a:r>
            <a:endParaRPr b="0" lang="ru-RU" sz="2500" spc="-1" strike="noStrike">
              <a:latin typeface="Arial"/>
            </a:endParaRPr>
          </a:p>
        </p:txBody>
      </p:sp>
      <p:sp>
        <p:nvSpPr>
          <p:cNvPr id="164" name="CustomShape 6"/>
          <p:cNvSpPr/>
          <p:nvPr/>
        </p:nvSpPr>
        <p:spPr>
          <a:xfrm>
            <a:off x="7812720" y="3984120"/>
            <a:ext cx="1221120" cy="46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7"/>
          <p:cNvSpPr/>
          <p:nvPr/>
        </p:nvSpPr>
        <p:spPr>
          <a:xfrm>
            <a:off x="3297240" y="4150440"/>
            <a:ext cx="1221120" cy="722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6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3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Рисунок 2_3" descr="Изображение выглядит как диаграмм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73800" y="1714320"/>
            <a:ext cx="3333600" cy="2317680"/>
          </a:xfrm>
          <a:prstGeom prst="rect">
            <a:avLst/>
          </a:prstGeom>
          <a:ln>
            <a:noFill/>
          </a:ln>
        </p:spPr>
      </p:pic>
      <p:sp>
        <p:nvSpPr>
          <p:cNvPr id="310" name="CustomShape 1"/>
          <p:cNvSpPr/>
          <p:nvPr/>
        </p:nvSpPr>
        <p:spPr>
          <a:xfrm>
            <a:off x="114840" y="4061520"/>
            <a:ext cx="338472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+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distances, magnitudes, colours, etc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9211e"/>
                </a:solidFill>
                <a:latin typeface="Calibri"/>
                <a:ea typeface="DejaVu Sans"/>
              </a:rPr>
              <a:t>+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9211e"/>
                </a:solidFill>
                <a:latin typeface="Calibri"/>
                <a:ea typeface="DejaVu Sans"/>
              </a:rPr>
              <a:t>Xray features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11" name="Рисунок 6_2" descr="Изображение выглядит как диаграмма, схематичный&#10;&#10;Автоматически созданное описание"/>
          <p:cNvPicPr/>
          <p:nvPr/>
        </p:nvPicPr>
        <p:blipFill>
          <a:blip r:embed="rId2"/>
          <a:srcRect l="0" t="714" r="202" b="-241"/>
          <a:stretch/>
        </p:blipFill>
        <p:spPr>
          <a:xfrm>
            <a:off x="5650560" y="2045880"/>
            <a:ext cx="3335040" cy="2281680"/>
          </a:xfrm>
          <a:prstGeom prst="rect">
            <a:avLst/>
          </a:prstGeom>
          <a:ln>
            <a:noFill/>
          </a:ln>
        </p:spPr>
      </p:pic>
      <p:pic>
        <p:nvPicPr>
          <p:cNvPr id="312" name="Рисунок 9_2" descr="Изображение выглядит как человек, в помещении&#10;&#10;Автоматически созданное описание"/>
          <p:cNvPicPr/>
          <p:nvPr/>
        </p:nvPicPr>
        <p:blipFill>
          <a:blip r:embed="rId3"/>
          <a:srcRect l="10459" t="-1494" r="16763" b="744"/>
          <a:stretch/>
        </p:blipFill>
        <p:spPr>
          <a:xfrm>
            <a:off x="3569760" y="2404800"/>
            <a:ext cx="1998720" cy="1377360"/>
          </a:xfrm>
          <a:prstGeom prst="rect">
            <a:avLst/>
          </a:prstGeom>
          <a:ln>
            <a:noFill/>
          </a:ln>
        </p:spPr>
      </p:pic>
      <p:grpSp>
        <p:nvGrpSpPr>
          <p:cNvPr id="313" name="Group 2"/>
          <p:cNvGrpSpPr/>
          <p:nvPr/>
        </p:nvGrpSpPr>
        <p:grpSpPr>
          <a:xfrm>
            <a:off x="1645920" y="4023360"/>
            <a:ext cx="6153840" cy="3383280"/>
            <a:chOff x="1645920" y="4023360"/>
            <a:chExt cx="6153840" cy="3383280"/>
          </a:xfrm>
        </p:grpSpPr>
        <p:sp>
          <p:nvSpPr>
            <p:cNvPr id="314" name="CustomShape 3"/>
            <p:cNvSpPr/>
            <p:nvPr/>
          </p:nvSpPr>
          <p:spPr>
            <a:xfrm>
              <a:off x="4199040" y="4023360"/>
              <a:ext cx="948960" cy="1010520"/>
            </a:xfrm>
            <a:prstGeom prst="downArrow">
              <a:avLst>
                <a:gd name="adj1" fmla="val 50000"/>
                <a:gd name="adj2" fmla="val 50000"/>
              </a:avLst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15" name="CustomShape 4"/>
            <p:cNvSpPr/>
            <p:nvPr/>
          </p:nvSpPr>
          <p:spPr>
            <a:xfrm>
              <a:off x="1645920" y="5031720"/>
              <a:ext cx="6153840" cy="2374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P_XRAY_CTPT </a:t>
              </a:r>
              <a:endParaRPr b="0" lang="ru-RU" sz="2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ru-RU" sz="2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ru-RU" sz="2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c9211e"/>
                  </a:solidFill>
                  <a:latin typeface="Calibri"/>
                  <a:ea typeface="DejaVu Sans"/>
                </a:rPr>
                <a:t>(repeat classification) → P_XRAY_SOURCE</a:t>
              </a:r>
              <a:endParaRPr b="0" lang="ru-RU" sz="2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ru-RU" sz="2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ru-RU" sz="2500" spc="-1" strike="noStrike">
                <a:latin typeface="Arial"/>
              </a:endParaRPr>
            </a:p>
          </p:txBody>
        </p:sp>
        <p:sp>
          <p:nvSpPr>
            <p:cNvPr id="316" name="CustomShape 5"/>
            <p:cNvSpPr/>
            <p:nvPr/>
          </p:nvSpPr>
          <p:spPr>
            <a:xfrm>
              <a:off x="4411080" y="5669280"/>
              <a:ext cx="537480" cy="45432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9211e"/>
            </a:solidFill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17" name="CustomShape 6"/>
          <p:cNvSpPr/>
          <p:nvPr/>
        </p:nvSpPr>
        <p:spPr>
          <a:xfrm>
            <a:off x="205920" y="59760"/>
            <a:ext cx="736596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Identification of the optical counterpart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Machine learning approach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318" name="Рисунок 4_4" descr="Изображение выглядит как текст&#10;&#10;Автоматически созданное описание"/>
          <p:cNvPicPr/>
          <p:nvPr/>
        </p:nvPicPr>
        <p:blipFill>
          <a:blip r:embed="rId4"/>
          <a:srcRect l="0" t="6786" r="0" b="0"/>
          <a:stretch/>
        </p:blipFill>
        <p:spPr>
          <a:xfrm>
            <a:off x="8229600" y="91440"/>
            <a:ext cx="820440" cy="733680"/>
          </a:xfrm>
          <a:prstGeom prst="rect">
            <a:avLst/>
          </a:prstGeom>
          <a:ln>
            <a:noFill/>
          </a:ln>
        </p:spPr>
      </p:pic>
      <p:sp>
        <p:nvSpPr>
          <p:cNvPr id="319" name="CustomShape 7"/>
          <p:cNvSpPr/>
          <p:nvPr/>
        </p:nvSpPr>
        <p:spPr>
          <a:xfrm>
            <a:off x="8686800" y="6435360"/>
            <a:ext cx="4564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18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274320" y="93960"/>
            <a:ext cx="740304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Identification of the optical/IR counterpart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Discrimination from AGNs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321" name="Рисунок 4_5" descr="Изображение выглядит как текст&#10;&#10;Автоматически созданное описание"/>
          <p:cNvPicPr/>
          <p:nvPr/>
        </p:nvPicPr>
        <p:blipFill>
          <a:blip r:embed="rId1"/>
          <a:srcRect l="0" t="6786" r="0" b="0"/>
          <a:stretch/>
        </p:blipFill>
        <p:spPr>
          <a:xfrm>
            <a:off x="8254440" y="91440"/>
            <a:ext cx="820440" cy="733680"/>
          </a:xfrm>
          <a:prstGeom prst="rect">
            <a:avLst/>
          </a:prstGeom>
          <a:ln>
            <a:noFill/>
          </a:ln>
        </p:spPr>
      </p:pic>
      <p:pic>
        <p:nvPicPr>
          <p:cNvPr id="322" name="" descr=""/>
          <p:cNvPicPr/>
          <p:nvPr/>
        </p:nvPicPr>
        <p:blipFill>
          <a:blip r:embed="rId2"/>
          <a:stretch/>
        </p:blipFill>
        <p:spPr>
          <a:xfrm>
            <a:off x="140400" y="1244880"/>
            <a:ext cx="5159520" cy="4329360"/>
          </a:xfrm>
          <a:prstGeom prst="rect">
            <a:avLst/>
          </a:prstGeom>
          <a:ln>
            <a:noFill/>
          </a:ln>
        </p:spPr>
      </p:pic>
      <p:pic>
        <p:nvPicPr>
          <p:cNvPr id="323" name="" descr=""/>
          <p:cNvPicPr/>
          <p:nvPr/>
        </p:nvPicPr>
        <p:blipFill>
          <a:blip r:embed="rId3"/>
          <a:stretch/>
        </p:blipFill>
        <p:spPr>
          <a:xfrm>
            <a:off x="4819680" y="3034800"/>
            <a:ext cx="4229280" cy="3179520"/>
          </a:xfrm>
          <a:prstGeom prst="rect">
            <a:avLst/>
          </a:prstGeom>
          <a:ln>
            <a:noFill/>
          </a:ln>
        </p:spPr>
      </p:pic>
      <p:sp>
        <p:nvSpPr>
          <p:cNvPr id="324" name="CustomShape 2"/>
          <p:cNvSpPr/>
          <p:nvPr/>
        </p:nvSpPr>
        <p:spPr>
          <a:xfrm>
            <a:off x="358200" y="5577840"/>
            <a:ext cx="4457880" cy="85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Problem: 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AGN-like optical/IR sources are preferred as counterparts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25" name="CustomShape 3"/>
          <p:cNvSpPr/>
          <p:nvPr/>
        </p:nvSpPr>
        <p:spPr>
          <a:xfrm>
            <a:off x="7040880" y="1371600"/>
            <a:ext cx="545040" cy="173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3f6ec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4"/>
          <p:cNvSpPr/>
          <p:nvPr/>
        </p:nvSpPr>
        <p:spPr>
          <a:xfrm flipH="1">
            <a:off x="5848560" y="1371600"/>
            <a:ext cx="1185120" cy="4111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3f6ec2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CustomShape 5"/>
          <p:cNvSpPr/>
          <p:nvPr/>
        </p:nvSpPr>
        <p:spPr>
          <a:xfrm>
            <a:off x="6144840" y="914400"/>
            <a:ext cx="2008080" cy="41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Huge imbalance!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28" name="CustomShape 6"/>
          <p:cNvSpPr/>
          <p:nvPr/>
        </p:nvSpPr>
        <p:spPr>
          <a:xfrm>
            <a:off x="8686800" y="6435360"/>
            <a:ext cx="4564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19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274320" y="93960"/>
            <a:ext cx="740304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Identification of the optical/IR counterpart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Discrimination from AGNs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330" name="Рисунок 4_6" descr="Изображение выглядит как текст&#10;&#10;Автоматически созданное описание"/>
          <p:cNvPicPr/>
          <p:nvPr/>
        </p:nvPicPr>
        <p:blipFill>
          <a:blip r:embed="rId1"/>
          <a:srcRect l="0" t="6786" r="0" b="0"/>
          <a:stretch/>
        </p:blipFill>
        <p:spPr>
          <a:xfrm>
            <a:off x="8254440" y="91440"/>
            <a:ext cx="820440" cy="733680"/>
          </a:xfrm>
          <a:prstGeom prst="rect">
            <a:avLst/>
          </a:prstGeom>
          <a:ln>
            <a:noFill/>
          </a:ln>
        </p:spPr>
      </p:pic>
      <p:pic>
        <p:nvPicPr>
          <p:cNvPr id="331" name="" descr=""/>
          <p:cNvPicPr/>
          <p:nvPr/>
        </p:nvPicPr>
        <p:blipFill>
          <a:blip r:embed="rId2"/>
          <a:srcRect l="2042" t="12884" r="7146" b="0"/>
          <a:stretch/>
        </p:blipFill>
        <p:spPr>
          <a:xfrm>
            <a:off x="91440" y="1371600"/>
            <a:ext cx="8957520" cy="4294080"/>
          </a:xfrm>
          <a:prstGeom prst="rect">
            <a:avLst/>
          </a:prstGeom>
          <a:ln>
            <a:noFill/>
          </a:ln>
        </p:spPr>
      </p:pic>
      <p:sp>
        <p:nvSpPr>
          <p:cNvPr id="332" name="CustomShape 2"/>
          <p:cNvSpPr/>
          <p:nvPr/>
        </p:nvSpPr>
        <p:spPr>
          <a:xfrm>
            <a:off x="548640" y="5566680"/>
            <a:ext cx="7951680" cy="110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An optical/IR view of view HMXB SRGA J124404.1-632232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Optical counterparts are incorrectly identified for ~30% of XRBs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8686800" y="6435360"/>
            <a:ext cx="4564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20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Рисунок 2_0" descr="Изображение выглядит как диаграмм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73800" y="1714320"/>
            <a:ext cx="3333600" cy="2317680"/>
          </a:xfrm>
          <a:prstGeom prst="rect">
            <a:avLst/>
          </a:prstGeom>
          <a:ln>
            <a:noFill/>
          </a:ln>
        </p:spPr>
      </p:pic>
      <p:sp>
        <p:nvSpPr>
          <p:cNvPr id="335" name="CustomShape 1"/>
          <p:cNvSpPr/>
          <p:nvPr/>
        </p:nvSpPr>
        <p:spPr>
          <a:xfrm>
            <a:off x="114840" y="4061520"/>
            <a:ext cx="338472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+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distances, magnitudes, colours, etc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9211e"/>
                </a:solidFill>
                <a:latin typeface="Calibri"/>
                <a:ea typeface="DejaVu Sans"/>
              </a:rPr>
              <a:t>+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9211e"/>
                </a:solidFill>
                <a:latin typeface="Calibri"/>
                <a:ea typeface="DejaVu Sans"/>
              </a:rPr>
              <a:t>Xray features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36" name="Рисунок 6_0" descr="Изображение выглядит как диаграмма, схематичный&#10;&#10;Автоматически созданное описание"/>
          <p:cNvPicPr/>
          <p:nvPr/>
        </p:nvPicPr>
        <p:blipFill>
          <a:blip r:embed="rId2"/>
          <a:srcRect l="0" t="714" r="202" b="-241"/>
          <a:stretch/>
        </p:blipFill>
        <p:spPr>
          <a:xfrm>
            <a:off x="5650560" y="2045880"/>
            <a:ext cx="3335040" cy="2281680"/>
          </a:xfrm>
          <a:prstGeom prst="rect">
            <a:avLst/>
          </a:prstGeom>
          <a:ln>
            <a:noFill/>
          </a:ln>
        </p:spPr>
      </p:pic>
      <p:pic>
        <p:nvPicPr>
          <p:cNvPr id="337" name="Рисунок 9_0" descr="Изображение выглядит как человек, в помещении&#10;&#10;Автоматически созданное описание"/>
          <p:cNvPicPr/>
          <p:nvPr/>
        </p:nvPicPr>
        <p:blipFill>
          <a:blip r:embed="rId3"/>
          <a:srcRect l="10459" t="-1494" r="16763" b="744"/>
          <a:stretch/>
        </p:blipFill>
        <p:spPr>
          <a:xfrm>
            <a:off x="3569760" y="2404800"/>
            <a:ext cx="1998720" cy="1377360"/>
          </a:xfrm>
          <a:prstGeom prst="rect">
            <a:avLst/>
          </a:prstGeom>
          <a:ln>
            <a:noFill/>
          </a:ln>
        </p:spPr>
      </p:pic>
      <p:grpSp>
        <p:nvGrpSpPr>
          <p:cNvPr id="338" name="Group 2"/>
          <p:cNvGrpSpPr/>
          <p:nvPr/>
        </p:nvGrpSpPr>
        <p:grpSpPr>
          <a:xfrm>
            <a:off x="-16560" y="4626360"/>
            <a:ext cx="9141120" cy="1993680"/>
            <a:chOff x="-16560" y="4626360"/>
            <a:chExt cx="9141120" cy="1993680"/>
          </a:xfrm>
        </p:grpSpPr>
        <p:sp>
          <p:nvSpPr>
            <p:cNvPr id="339" name="CustomShape 3"/>
            <p:cNvSpPr/>
            <p:nvPr/>
          </p:nvSpPr>
          <p:spPr>
            <a:xfrm>
              <a:off x="4145760" y="4626360"/>
              <a:ext cx="948960" cy="1010520"/>
            </a:xfrm>
            <a:prstGeom prst="downArrow">
              <a:avLst>
                <a:gd name="adj1" fmla="val 50000"/>
                <a:gd name="adj2" fmla="val 50000"/>
              </a:avLst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0" name="CustomShape 4"/>
            <p:cNvSpPr/>
            <p:nvPr/>
          </p:nvSpPr>
          <p:spPr>
            <a:xfrm>
              <a:off x="-16560" y="5768640"/>
              <a:ext cx="9141120" cy="8514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P_HMXB_CTPT </a:t>
              </a:r>
              <a:r>
                <a:rPr b="1" lang="en-US" sz="2500" spc="-1" strike="noStrike">
                  <a:solidFill>
                    <a:srgbClr val="c9211e"/>
                  </a:solidFill>
                  <a:latin typeface="Calibri"/>
                  <a:ea typeface="DejaVu Sans"/>
                </a:rPr>
                <a:t> (repeat classification) → P_HMXB, ...</a:t>
              </a:r>
              <a:endParaRPr b="0" lang="ru-RU" sz="25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en-US" sz="25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P_LMXB_CTPT  </a:t>
              </a:r>
              <a:r>
                <a:rPr b="1" lang="en-US" sz="2500" spc="-1" strike="noStrike">
                  <a:solidFill>
                    <a:srgbClr val="c9211e"/>
                  </a:solidFill>
                  <a:latin typeface="Calibri"/>
                  <a:ea typeface="DejaVu Sans"/>
                </a:rPr>
                <a:t>(repeat classification) → P_LMXB, ...</a:t>
              </a:r>
              <a:endParaRPr b="0" lang="ru-RU" sz="2500" spc="-1" strike="noStrike">
                <a:latin typeface="Arial"/>
              </a:endParaRPr>
            </a:p>
          </p:txBody>
        </p:sp>
      </p:grpSp>
      <p:sp>
        <p:nvSpPr>
          <p:cNvPr id="341" name="CustomShape 5"/>
          <p:cNvSpPr/>
          <p:nvPr/>
        </p:nvSpPr>
        <p:spPr>
          <a:xfrm>
            <a:off x="205920" y="59760"/>
            <a:ext cx="736596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Identification of the optical counterpart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Machine learning approach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342" name="Рисунок 4_0" descr="Изображение выглядит как текст&#10;&#10;Автоматически созданное описание"/>
          <p:cNvPicPr/>
          <p:nvPr/>
        </p:nvPicPr>
        <p:blipFill>
          <a:blip r:embed="rId4"/>
          <a:srcRect l="0" t="6786" r="0" b="0"/>
          <a:stretch/>
        </p:blipFill>
        <p:spPr>
          <a:xfrm>
            <a:off x="8229600" y="91440"/>
            <a:ext cx="820440" cy="733680"/>
          </a:xfrm>
          <a:prstGeom prst="rect">
            <a:avLst/>
          </a:prstGeom>
          <a:ln>
            <a:noFill/>
          </a:ln>
        </p:spPr>
      </p:pic>
      <p:sp>
        <p:nvSpPr>
          <p:cNvPr id="343" name="CustomShape 6"/>
          <p:cNvSpPr/>
          <p:nvPr/>
        </p:nvSpPr>
        <p:spPr>
          <a:xfrm>
            <a:off x="8686800" y="6435360"/>
            <a:ext cx="4564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21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174240" y="23040"/>
            <a:ext cx="599112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Classification X-ray sources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289440" y="775080"/>
            <a:ext cx="2738880" cy="532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Features: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1. G band magnitude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DejaVu Sans"/>
              </a:rPr>
              <a:t>2. BP band magnitude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</a:rPr>
              <a:t>3. RP band magnitude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00ff00"/>
                </a:highlight>
                <a:latin typeface="Calibri"/>
                <a:ea typeface="Calibri"/>
              </a:rPr>
              <a:t>5. J band magnitude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00ff00"/>
                </a:highlight>
                <a:latin typeface="Calibri"/>
                <a:ea typeface="Calibri"/>
              </a:rPr>
              <a:t>6. H band magnitude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00ff00"/>
                </a:highlight>
                <a:latin typeface="Calibri"/>
                <a:ea typeface="Calibri"/>
              </a:rPr>
              <a:t>7. K band magnitude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ff00ff"/>
                </a:highlight>
                <a:latin typeface="Calibri"/>
                <a:ea typeface="Calibri"/>
              </a:rPr>
              <a:t>8. W1 magnitude (3.35um)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ff00ff"/>
                </a:highlight>
                <a:latin typeface="Calibri"/>
                <a:ea typeface="Calibri"/>
              </a:rPr>
              <a:t>9. W2 magnitude (4.6um)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c0c0c0"/>
                </a:highlight>
                <a:latin typeface="Calibri"/>
                <a:ea typeface="Calibri"/>
              </a:rPr>
              <a:t>10. Nh column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ff0000"/>
                </a:highlight>
                <a:latin typeface="Calibri"/>
                <a:ea typeface="Calibri"/>
              </a:rPr>
              <a:t>11. X-ray flux (0.2-2.3 keV)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ff0000"/>
                </a:highlight>
                <a:latin typeface="Calibri"/>
                <a:ea typeface="Calibri"/>
              </a:rPr>
              <a:t>12. X-ray flux (2.0-8.0 keV)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ff0000"/>
                </a:highlight>
                <a:latin typeface="Calibri"/>
                <a:ea typeface="Calibri"/>
              </a:rPr>
              <a:t>13. Fluxes significance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5983b0"/>
                </a:highlight>
                <a:latin typeface="Calibri"/>
                <a:ea typeface="Calibri"/>
              </a:rPr>
              <a:t>14. Distance 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5983b0"/>
                </a:highlight>
                <a:latin typeface="Calibri"/>
                <a:ea typeface="Calibri"/>
              </a:rPr>
              <a:t>15. Distance significance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6" name="CustomShape 3"/>
          <p:cNvSpPr/>
          <p:nvPr/>
        </p:nvSpPr>
        <p:spPr>
          <a:xfrm>
            <a:off x="170640" y="731520"/>
            <a:ext cx="2734920" cy="584460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962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CustomShape 4"/>
          <p:cNvSpPr/>
          <p:nvPr/>
        </p:nvSpPr>
        <p:spPr>
          <a:xfrm>
            <a:off x="4602240" y="883080"/>
            <a:ext cx="5760360" cy="313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Classes/labels: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1. HMXBs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2. LMXBs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3.</a:t>
            </a: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 X-ray emitting INSs (magnetars, pulsars, CCOs)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4. CVs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5. WR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6. AGN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7. Early type stars (O-B, Be, Gamma Cas), 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8. Evolved stars (Chromo-active mostly)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9. YSOs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348" name="CustomShape 5"/>
          <p:cNvSpPr/>
          <p:nvPr/>
        </p:nvSpPr>
        <p:spPr>
          <a:xfrm>
            <a:off x="4389120" y="883080"/>
            <a:ext cx="4412520" cy="295128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a49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9" name="Рисунок 12_1" descr="Изображение выглядит как текст, монитор, экран&#10;&#10;Автоматически созданное описание"/>
          <p:cNvPicPr/>
          <p:nvPr/>
        </p:nvPicPr>
        <p:blipFill>
          <a:blip r:embed="rId1"/>
          <a:stretch/>
        </p:blipFill>
        <p:spPr>
          <a:xfrm rot="20580000">
            <a:off x="7078320" y="3890880"/>
            <a:ext cx="2011320" cy="2011320"/>
          </a:xfrm>
          <a:prstGeom prst="rect">
            <a:avLst/>
          </a:prstGeom>
          <a:ln>
            <a:noFill/>
          </a:ln>
        </p:spPr>
      </p:pic>
      <p:grpSp>
        <p:nvGrpSpPr>
          <p:cNvPr id="350" name="Group 6"/>
          <p:cNvGrpSpPr/>
          <p:nvPr/>
        </p:nvGrpSpPr>
        <p:grpSpPr>
          <a:xfrm>
            <a:off x="6120000" y="5121000"/>
            <a:ext cx="1626120" cy="1591200"/>
            <a:chOff x="6120000" y="5121000"/>
            <a:chExt cx="1626120" cy="1591200"/>
          </a:xfrm>
        </p:grpSpPr>
        <p:pic>
          <p:nvPicPr>
            <p:cNvPr id="351" name="Рисунок 21_1" descr=""/>
            <p:cNvPicPr/>
            <p:nvPr/>
          </p:nvPicPr>
          <p:blipFill>
            <a:blip r:embed="rId2"/>
            <a:stretch/>
          </p:blipFill>
          <p:spPr>
            <a:xfrm rot="2682600">
              <a:off x="6228720" y="5478480"/>
              <a:ext cx="1377000" cy="875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2" name="Рисунок 22_1" descr=""/>
            <p:cNvPicPr/>
            <p:nvPr/>
          </p:nvPicPr>
          <p:blipFill>
            <a:blip r:embed="rId3"/>
            <a:stretch/>
          </p:blipFill>
          <p:spPr>
            <a:xfrm rot="3395400">
              <a:off x="7025400" y="5955120"/>
              <a:ext cx="790560" cy="258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3" name="Рисунок 23_1" descr="Изображение выглядит как текст, коллекция картинок, визитка&#10;&#10;Автоматически созданное описание"/>
            <p:cNvPicPr/>
            <p:nvPr/>
          </p:nvPicPr>
          <p:blipFill>
            <a:blip r:embed="rId4"/>
            <a:stretch/>
          </p:blipFill>
          <p:spPr>
            <a:xfrm rot="3395400">
              <a:off x="6946560" y="6113880"/>
              <a:ext cx="790560" cy="2581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4" name="Рисунок 25_1" descr="Изображение выглядит как текст, коллекция картинок, визитка&#10;&#10;Автоматически созданное описание"/>
            <p:cNvPicPr/>
            <p:nvPr/>
          </p:nvPicPr>
          <p:blipFill>
            <a:blip r:embed="rId5"/>
            <a:stretch/>
          </p:blipFill>
          <p:spPr>
            <a:xfrm rot="2922600">
              <a:off x="6536160" y="5328360"/>
              <a:ext cx="509040" cy="1580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55" name="Group 7"/>
          <p:cNvGrpSpPr/>
          <p:nvPr/>
        </p:nvGrpSpPr>
        <p:grpSpPr>
          <a:xfrm>
            <a:off x="2977200" y="4839840"/>
            <a:ext cx="3513600" cy="2015640"/>
            <a:chOff x="2977200" y="4839840"/>
            <a:chExt cx="3513600" cy="2015640"/>
          </a:xfrm>
        </p:grpSpPr>
        <p:pic>
          <p:nvPicPr>
            <p:cNvPr id="356" name="Рисунок 14_1" descr="Изображение выглядит как стол&#10;&#10;Автоматически созданное описание"/>
            <p:cNvPicPr/>
            <p:nvPr/>
          </p:nvPicPr>
          <p:blipFill>
            <a:blip r:embed="rId6"/>
            <a:srcRect l="101" t="5185" r="307" b="468"/>
            <a:stretch/>
          </p:blipFill>
          <p:spPr>
            <a:xfrm rot="20154000">
              <a:off x="3085920" y="5607000"/>
              <a:ext cx="1466640" cy="846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7" name="Рисунок 15_1" descr="Изображение выглядит как прибор, синий&#10;&#10;Автоматически созданное описание"/>
            <p:cNvPicPr/>
            <p:nvPr/>
          </p:nvPicPr>
          <p:blipFill>
            <a:blip r:embed="rId7"/>
            <a:stretch/>
          </p:blipFill>
          <p:spPr>
            <a:xfrm>
              <a:off x="4750920" y="4963680"/>
              <a:ext cx="1739880" cy="1497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8" name="Рисунок 16_1" descr="Изображение выглядит как стол&#10;&#10;Автоматически созданное описание"/>
            <p:cNvPicPr/>
            <p:nvPr/>
          </p:nvPicPr>
          <p:blipFill>
            <a:blip r:embed="rId8"/>
            <a:stretch/>
          </p:blipFill>
          <p:spPr>
            <a:xfrm rot="20209200">
              <a:off x="3606120" y="5652360"/>
              <a:ext cx="1391400" cy="860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9" name="Рисунок 17_1" descr="Изображение выглядит как текст, монитор, экран&#10;&#10;Автоматически созданное описание"/>
            <p:cNvPicPr/>
            <p:nvPr/>
          </p:nvPicPr>
          <p:blipFill>
            <a:blip r:embed="rId9"/>
            <a:stretch/>
          </p:blipFill>
          <p:spPr>
            <a:xfrm rot="1612800">
              <a:off x="4502520" y="6083280"/>
              <a:ext cx="842760" cy="614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0" name="Рисунок 18_1" descr="Изображение выглядит как текст, монитор, экран&#10;&#10;Автоматически созданное описание"/>
            <p:cNvPicPr/>
            <p:nvPr/>
          </p:nvPicPr>
          <p:blipFill>
            <a:blip r:embed="rId10"/>
            <a:stretch/>
          </p:blipFill>
          <p:spPr>
            <a:xfrm rot="1390800">
              <a:off x="5092200" y="6130440"/>
              <a:ext cx="811800" cy="5828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1" name="Рисунок 19_1" descr="Изображение выглядит как текст, коллекция картинок&#10;&#10;Автоматически созданное описание"/>
            <p:cNvPicPr/>
            <p:nvPr/>
          </p:nvPicPr>
          <p:blipFill>
            <a:blip r:embed="rId11"/>
            <a:stretch/>
          </p:blipFill>
          <p:spPr>
            <a:xfrm rot="21019200">
              <a:off x="4608360" y="5015520"/>
              <a:ext cx="401760" cy="326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2" name="Рисунок 29_1" descr="Изображение выглядит как текст&#10;&#10;Автоматически созданное описание"/>
            <p:cNvPicPr/>
            <p:nvPr/>
          </p:nvPicPr>
          <p:blipFill>
            <a:blip r:embed="rId12"/>
            <a:stretch/>
          </p:blipFill>
          <p:spPr>
            <a:xfrm rot="20209200">
              <a:off x="4072320" y="4957920"/>
              <a:ext cx="663480" cy="2995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63" name="Group 8"/>
          <p:cNvGrpSpPr/>
          <p:nvPr/>
        </p:nvGrpSpPr>
        <p:grpSpPr>
          <a:xfrm>
            <a:off x="1642320" y="682200"/>
            <a:ext cx="4216680" cy="3520440"/>
            <a:chOff x="1642320" y="682200"/>
            <a:chExt cx="4216680" cy="3520440"/>
          </a:xfrm>
        </p:grpSpPr>
        <p:sp>
          <p:nvSpPr>
            <p:cNvPr id="364" name="CustomShape 9"/>
            <p:cNvSpPr/>
            <p:nvPr/>
          </p:nvSpPr>
          <p:spPr>
            <a:xfrm>
              <a:off x="3120120" y="3454920"/>
              <a:ext cx="2738880" cy="3301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5" name="CustomShape 10"/>
            <p:cNvSpPr/>
            <p:nvPr/>
          </p:nvSpPr>
          <p:spPr>
            <a:xfrm>
              <a:off x="3026880" y="2640240"/>
              <a:ext cx="269460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highlight>
                    <a:srgbClr val="ff00ff"/>
                  </a:highlight>
                  <a:latin typeface="Calibri"/>
                  <a:ea typeface="DejaVu Sans"/>
                </a:rPr>
                <a:t>CatWISE2020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366" name="CustomShape 11"/>
            <p:cNvSpPr/>
            <p:nvPr/>
          </p:nvSpPr>
          <p:spPr>
            <a:xfrm>
              <a:off x="3031200" y="1741320"/>
              <a:ext cx="273888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highlight>
                    <a:srgbClr val="00ff00"/>
                  </a:highlight>
                  <a:latin typeface="Calibri"/>
                  <a:ea typeface="DejaVu Sans"/>
                </a:rPr>
                <a:t>2MASS/</a:t>
              </a:r>
              <a:r>
                <a:rPr b="0" lang="en-US" sz="1600" spc="-1" strike="noStrike">
                  <a:solidFill>
                    <a:srgbClr val="000000"/>
                  </a:solidFill>
                  <a:highlight>
                    <a:srgbClr val="00ff00"/>
                  </a:highlight>
                  <a:latin typeface="Calibri"/>
                  <a:ea typeface="Calibri"/>
                </a:rPr>
                <a:t>VVV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367" name="CustomShape 12"/>
            <p:cNvSpPr/>
            <p:nvPr/>
          </p:nvSpPr>
          <p:spPr>
            <a:xfrm>
              <a:off x="3229920" y="682200"/>
              <a:ext cx="959040" cy="33300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600" spc="-1" strike="noStrike">
                  <a:solidFill>
                    <a:srgbClr val="000000"/>
                  </a:solidFill>
                  <a:highlight>
                    <a:srgbClr val="ffff00"/>
                  </a:highlight>
                  <a:latin typeface="Calibri"/>
                  <a:ea typeface="DejaVu Sans"/>
                </a:rPr>
                <a:t>Gaia DR3</a:t>
              </a:r>
              <a:endParaRPr b="0" lang="ru-RU" sz="1600" spc="-1" strike="noStrike">
                <a:latin typeface="Arial"/>
              </a:endParaRPr>
            </a:p>
          </p:txBody>
        </p:sp>
        <p:sp>
          <p:nvSpPr>
            <p:cNvPr id="368" name="CustomShape 13"/>
            <p:cNvSpPr/>
            <p:nvPr/>
          </p:nvSpPr>
          <p:spPr>
            <a:xfrm flipH="1">
              <a:off x="2273040" y="2115720"/>
              <a:ext cx="1263960" cy="631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9" name="CustomShape 14"/>
            <p:cNvSpPr/>
            <p:nvPr/>
          </p:nvSpPr>
          <p:spPr>
            <a:xfrm flipH="1">
              <a:off x="2282400" y="1038960"/>
              <a:ext cx="1220400" cy="603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0" name="CustomShape 15"/>
            <p:cNvSpPr/>
            <p:nvPr/>
          </p:nvSpPr>
          <p:spPr>
            <a:xfrm flipH="1">
              <a:off x="1642320" y="4114800"/>
              <a:ext cx="2008080" cy="878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1" name="CustomShape 16"/>
            <p:cNvSpPr/>
            <p:nvPr/>
          </p:nvSpPr>
          <p:spPr>
            <a:xfrm flipH="1">
              <a:off x="2648160" y="2973960"/>
              <a:ext cx="987120" cy="680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chemeClr val="tx1"/>
              </a:solidFill>
              <a:tailEnd len="med" type="triangle" w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372" name="Рисунок 4_7" descr="Изображение выглядит как текст&#10;&#10;Автоматически созданное описание"/>
          <p:cNvPicPr/>
          <p:nvPr/>
        </p:nvPicPr>
        <p:blipFill>
          <a:blip r:embed="rId13"/>
          <a:srcRect l="0" t="6786" r="0" b="0"/>
          <a:stretch/>
        </p:blipFill>
        <p:spPr>
          <a:xfrm>
            <a:off x="8228520" y="58320"/>
            <a:ext cx="820440" cy="733680"/>
          </a:xfrm>
          <a:prstGeom prst="rect">
            <a:avLst/>
          </a:prstGeom>
          <a:ln>
            <a:noFill/>
          </a:ln>
        </p:spPr>
      </p:pic>
      <p:sp>
        <p:nvSpPr>
          <p:cNvPr id="373" name="CustomShape 17"/>
          <p:cNvSpPr/>
          <p:nvPr/>
        </p:nvSpPr>
        <p:spPr>
          <a:xfrm>
            <a:off x="3909960" y="4480560"/>
            <a:ext cx="139212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ff0000"/>
                </a:highlight>
                <a:latin typeface="Calibri"/>
                <a:ea typeface="DejaVu Sans"/>
              </a:rPr>
              <a:t>eRASS1M 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74" name="CustomShape 18"/>
          <p:cNvSpPr/>
          <p:nvPr/>
        </p:nvSpPr>
        <p:spPr>
          <a:xfrm flipH="1">
            <a:off x="2556360" y="4754880"/>
            <a:ext cx="1173960" cy="36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5" name="CustomShape 19"/>
          <p:cNvSpPr/>
          <p:nvPr/>
        </p:nvSpPr>
        <p:spPr>
          <a:xfrm>
            <a:off x="3638520" y="3855960"/>
            <a:ext cx="2147760" cy="28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highlight>
                  <a:srgbClr val="c0c0c0"/>
                </a:highlight>
                <a:latin typeface="Calibri"/>
                <a:ea typeface="DejaVu Sans"/>
              </a:rPr>
              <a:t>Doroshenko et al (2024)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76" name="CustomShape 20"/>
          <p:cNvSpPr/>
          <p:nvPr/>
        </p:nvSpPr>
        <p:spPr>
          <a:xfrm>
            <a:off x="8686800" y="6435360"/>
            <a:ext cx="45648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22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8706960" y="6452640"/>
            <a:ext cx="4896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23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159120" y="90360"/>
            <a:ext cx="528120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List of catalogs used for labeling X-ray sources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79" name="CustomShape 3"/>
          <p:cNvSpPr/>
          <p:nvPr/>
        </p:nvSpPr>
        <p:spPr>
          <a:xfrm>
            <a:off x="3172320" y="1212480"/>
            <a:ext cx="2741400" cy="52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1. J/ApJS/221/12/table1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2. J/AJ/133/313/AGN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3. J/AJ/133/313/BAL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4. VII/283/catalog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5. J/MNRAS/405/2062/AGNs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6. B/cb/cbdata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7. V/110/catalog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8. vizier:V/123A/cv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9. J/ApJ/901/3/catalog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10. J/MNRAS/493/2438/sed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11. J/ApJS/242/4/table3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12. J/ApJS/242/4/table5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13. VII/274/bzcat5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14. J/AN/340/437/table8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15. J/A+A/632/A77/3hsp-v9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16. J/A+A/641/A62/table1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17. J/AJ/133/313/BLLac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17. J/AJ/133/313/BLLac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18. J/ApJ/902/114/table2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19. J/A+A/551/L8/cacomp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20. J/A+A/616/A108/catalog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80" name="CustomShape 4"/>
          <p:cNvSpPr/>
          <p:nvPr/>
        </p:nvSpPr>
        <p:spPr>
          <a:xfrm>
            <a:off x="6090840" y="1211760"/>
            <a:ext cx="3098160" cy="52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21. J/MNRAS/443/2561/stars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22. J/MNRAS/458/3479/clasi-ii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23. J/A+A/506/1055/table1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24. J/MNRAS/482/4570/gaia2wd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25. III/67A/catalog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26. J/PASP/126/219/table3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27. V/125/obcat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28. J/ApJS/241/32/table3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29. J/MNRAS/446/274/catalog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30. III/274/main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31. J/ApJS/144/21/stars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32. J/ApJS/224/4/table5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33. III/215/table13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34. J/ApJS/254/33/table1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35. J/ApJ/695/511/table2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35. J/AJ/144/192/table4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36. J/A+A/542/A66/YSOs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37. J/A+A/487/253/table2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38. J/ApJ/743/166/table2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39. B/psr/psr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  <a:ea typeface="Calibri"/>
              </a:rPr>
              <a:t>40. Chen et al (2019)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381" name="Group 5"/>
          <p:cNvGrpSpPr/>
          <p:nvPr/>
        </p:nvGrpSpPr>
        <p:grpSpPr>
          <a:xfrm>
            <a:off x="-493200" y="2633040"/>
            <a:ext cx="4096800" cy="1758960"/>
            <a:chOff x="-493200" y="2633040"/>
            <a:chExt cx="4096800" cy="1758960"/>
          </a:xfrm>
        </p:grpSpPr>
        <p:sp>
          <p:nvSpPr>
            <p:cNvPr id="382" name="CustomShape 6"/>
            <p:cNvSpPr/>
            <p:nvPr/>
          </p:nvSpPr>
          <p:spPr>
            <a:xfrm>
              <a:off x="-493200" y="2793600"/>
              <a:ext cx="4096800" cy="1461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LMXB catalog </a:t>
              </a: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(Avakyan et al 2023)</a:t>
              </a: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HMXB catalog </a:t>
              </a: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(Neumann et al 2023)</a:t>
              </a:r>
              <a:endParaRPr b="0" lang="ru-RU" sz="1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            </a:t>
              </a:r>
              <a:endParaRPr b="0" lang="ru-RU" sz="1800" spc="-1" strike="noStrike">
                <a:latin typeface="Arial"/>
              </a:endParaRPr>
            </a:p>
          </p:txBody>
        </p:sp>
        <p:sp>
          <p:nvSpPr>
            <p:cNvPr id="383" name="CustomShape 7"/>
            <p:cNvSpPr/>
            <p:nvPr/>
          </p:nvSpPr>
          <p:spPr>
            <a:xfrm>
              <a:off x="277200" y="2633040"/>
              <a:ext cx="2565720" cy="1758960"/>
            </a:xfrm>
            <a:prstGeom prst="ellipse">
              <a:avLst/>
            </a:prstGeom>
            <a:noFill/>
            <a:ln w="28440">
              <a:solidFill>
                <a:srgbClr val="962e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384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1"/>
          <a:srcRect l="0" t="6786" r="0" b="0"/>
          <a:stretch/>
        </p:blipFill>
        <p:spPr>
          <a:xfrm>
            <a:off x="8254440" y="511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8677080" y="6460920"/>
            <a:ext cx="50004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24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228240" y="51120"/>
            <a:ext cx="528120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Updated XRB catalogues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387" name="Рисунок 9" descr=""/>
          <p:cNvPicPr/>
          <p:nvPr/>
        </p:nvPicPr>
        <p:blipFill>
          <a:blip r:embed="rId1"/>
          <a:stretch/>
        </p:blipFill>
        <p:spPr>
          <a:xfrm>
            <a:off x="121320" y="829080"/>
            <a:ext cx="4781160" cy="5582160"/>
          </a:xfrm>
          <a:prstGeom prst="rect">
            <a:avLst/>
          </a:prstGeom>
          <a:ln>
            <a:noFill/>
          </a:ln>
        </p:spPr>
      </p:pic>
      <p:pic>
        <p:nvPicPr>
          <p:cNvPr id="388" name="Рисунок 11" descr="Изображение выглядит как текст&#10;&#10;Автоматически созданное описание"/>
          <p:cNvPicPr/>
          <p:nvPr/>
        </p:nvPicPr>
        <p:blipFill>
          <a:blip r:embed="rId2"/>
          <a:srcRect l="-219" t="5454" r="2693" b="0"/>
          <a:stretch/>
        </p:blipFill>
        <p:spPr>
          <a:xfrm>
            <a:off x="4895280" y="2753640"/>
            <a:ext cx="4163400" cy="1459800"/>
          </a:xfrm>
          <a:prstGeom prst="rect">
            <a:avLst/>
          </a:prstGeom>
          <a:ln>
            <a:noFill/>
          </a:ln>
        </p:spPr>
      </p:pic>
      <p:sp>
        <p:nvSpPr>
          <p:cNvPr id="389" name="CustomShape 3"/>
          <p:cNvSpPr/>
          <p:nvPr/>
        </p:nvSpPr>
        <p:spPr>
          <a:xfrm>
            <a:off x="4899600" y="4803840"/>
            <a:ext cx="41637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3"/>
              </a:rPr>
              <a:t>http://astro.uni-tuebingen.de/~xrbcat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90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4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" descr=""/>
          <p:cNvPicPr/>
          <p:nvPr/>
        </p:nvPicPr>
        <p:blipFill>
          <a:blip r:embed="rId1"/>
          <a:srcRect l="0" t="7687" r="14590" b="3853"/>
          <a:stretch/>
        </p:blipFill>
        <p:spPr>
          <a:xfrm>
            <a:off x="53280" y="1519920"/>
            <a:ext cx="4766760" cy="4385160"/>
          </a:xfrm>
          <a:prstGeom prst="rect">
            <a:avLst/>
          </a:prstGeom>
          <a:ln>
            <a:noFill/>
          </a:ln>
        </p:spPr>
      </p:pic>
      <p:sp>
        <p:nvSpPr>
          <p:cNvPr id="392" name="CustomShape 1"/>
          <p:cNvSpPr/>
          <p:nvPr/>
        </p:nvSpPr>
        <p:spPr>
          <a:xfrm>
            <a:off x="8717040" y="6452640"/>
            <a:ext cx="4770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25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93" name="CustomShape 2"/>
          <p:cNvSpPr/>
          <p:nvPr/>
        </p:nvSpPr>
        <p:spPr>
          <a:xfrm>
            <a:off x="168120" y="57240"/>
            <a:ext cx="697212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ML classification results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Selecting plausible candidates 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394" name="Рисунок 4_8" descr="Изображение выглядит как текст&#10;&#10;Автоматически созданное описание"/>
          <p:cNvPicPr/>
          <p:nvPr/>
        </p:nvPicPr>
        <p:blipFill>
          <a:blip r:embed="rId2"/>
          <a:srcRect l="0" t="6786" r="0" b="0"/>
          <a:stretch/>
        </p:blipFill>
        <p:spPr>
          <a:xfrm>
            <a:off x="8229600" y="91440"/>
            <a:ext cx="820440" cy="733680"/>
          </a:xfrm>
          <a:prstGeom prst="rect">
            <a:avLst/>
          </a:prstGeom>
          <a:ln>
            <a:noFill/>
          </a:ln>
        </p:spPr>
      </p:pic>
      <p:sp>
        <p:nvSpPr>
          <p:cNvPr id="395" name="CustomShape 3"/>
          <p:cNvSpPr/>
          <p:nvPr/>
        </p:nvSpPr>
        <p:spPr>
          <a:xfrm>
            <a:off x="5488560" y="5029200"/>
            <a:ext cx="3471120" cy="150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Completness = 0.7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Purity = 0.83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Prob_cut = 0.472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HMXB Candidates: 97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96" name="" descr=""/>
          <p:cNvPicPr/>
          <p:nvPr/>
        </p:nvPicPr>
        <p:blipFill>
          <a:blip r:embed="rId3"/>
          <a:srcRect l="6019" t="46052" r="4023" b="0"/>
          <a:stretch/>
        </p:blipFill>
        <p:spPr>
          <a:xfrm>
            <a:off x="4816080" y="1611720"/>
            <a:ext cx="4297680" cy="3107520"/>
          </a:xfrm>
          <a:prstGeom prst="rect">
            <a:avLst/>
          </a:prstGeom>
          <a:ln>
            <a:noFill/>
          </a:ln>
        </p:spPr>
      </p:pic>
      <p:pic>
        <p:nvPicPr>
          <p:cNvPr id="397" name="" descr=""/>
          <p:cNvPicPr/>
          <p:nvPr/>
        </p:nvPicPr>
        <p:blipFill>
          <a:blip r:embed="rId4"/>
          <a:srcRect l="0" t="0" r="26970" b="0"/>
          <a:stretch/>
        </p:blipFill>
        <p:spPr>
          <a:xfrm>
            <a:off x="4754880" y="2651760"/>
            <a:ext cx="360720" cy="34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" descr=""/>
          <p:cNvPicPr/>
          <p:nvPr/>
        </p:nvPicPr>
        <p:blipFill>
          <a:blip r:embed="rId1"/>
          <a:stretch/>
        </p:blipFill>
        <p:spPr>
          <a:xfrm>
            <a:off x="4920120" y="1666800"/>
            <a:ext cx="4222440" cy="2995200"/>
          </a:xfrm>
          <a:prstGeom prst="rect">
            <a:avLst/>
          </a:prstGeom>
          <a:ln>
            <a:noFill/>
          </a:ln>
        </p:spPr>
      </p:pic>
      <p:sp>
        <p:nvSpPr>
          <p:cNvPr id="399" name="CustomShape 1"/>
          <p:cNvSpPr/>
          <p:nvPr/>
        </p:nvSpPr>
        <p:spPr>
          <a:xfrm>
            <a:off x="8717040" y="6452640"/>
            <a:ext cx="4770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26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168120" y="57240"/>
            <a:ext cx="697212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ML classification results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Selecting plausible candidates 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401" name="Рисунок 4_13" descr="Изображение выглядит как текст&#10;&#10;Автоматически созданное описание"/>
          <p:cNvPicPr/>
          <p:nvPr/>
        </p:nvPicPr>
        <p:blipFill>
          <a:blip r:embed="rId2"/>
          <a:srcRect l="0" t="6786" r="0" b="0"/>
          <a:stretch/>
        </p:blipFill>
        <p:spPr>
          <a:xfrm>
            <a:off x="8229600" y="91440"/>
            <a:ext cx="820440" cy="733680"/>
          </a:xfrm>
          <a:prstGeom prst="rect">
            <a:avLst/>
          </a:prstGeom>
          <a:ln>
            <a:noFill/>
          </a:ln>
        </p:spPr>
      </p:pic>
      <p:sp>
        <p:nvSpPr>
          <p:cNvPr id="402" name="CustomShape 3"/>
          <p:cNvSpPr/>
          <p:nvPr/>
        </p:nvSpPr>
        <p:spPr>
          <a:xfrm>
            <a:off x="5577840" y="4987440"/>
            <a:ext cx="3471120" cy="150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Completness = 0.7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Purity = 0.76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Prob_cut = 0.472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HMXB Candidates: 94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03" name="" descr=""/>
          <p:cNvPicPr/>
          <p:nvPr/>
        </p:nvPicPr>
        <p:blipFill>
          <a:blip r:embed="rId3"/>
          <a:srcRect l="0" t="0" r="26970" b="0"/>
          <a:stretch/>
        </p:blipFill>
        <p:spPr>
          <a:xfrm>
            <a:off x="4846320" y="2651760"/>
            <a:ext cx="360720" cy="343440"/>
          </a:xfrm>
          <a:prstGeom prst="rect">
            <a:avLst/>
          </a:prstGeom>
          <a:ln>
            <a:noFill/>
          </a:ln>
        </p:spPr>
      </p:pic>
      <p:pic>
        <p:nvPicPr>
          <p:cNvPr id="404" name="" descr=""/>
          <p:cNvPicPr/>
          <p:nvPr/>
        </p:nvPicPr>
        <p:blipFill>
          <a:blip r:embed="rId4"/>
          <a:srcRect l="0" t="9730" r="14119" b="3287"/>
          <a:stretch/>
        </p:blipFill>
        <p:spPr>
          <a:xfrm>
            <a:off x="91800" y="1535400"/>
            <a:ext cx="4753080" cy="449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Рисунок 17" descr=""/>
          <p:cNvPicPr/>
          <p:nvPr/>
        </p:nvPicPr>
        <p:blipFill>
          <a:blip r:embed="rId1"/>
          <a:stretch/>
        </p:blipFill>
        <p:spPr>
          <a:xfrm>
            <a:off x="3010680" y="4516560"/>
            <a:ext cx="260280" cy="171360"/>
          </a:xfrm>
          <a:prstGeom prst="rect">
            <a:avLst/>
          </a:prstGeom>
          <a:ln>
            <a:noFill/>
          </a:ln>
        </p:spPr>
      </p:pic>
      <p:sp>
        <p:nvSpPr>
          <p:cNvPr id="406" name="CustomShape 1"/>
          <p:cNvSpPr/>
          <p:nvPr/>
        </p:nvSpPr>
        <p:spPr>
          <a:xfrm>
            <a:off x="8714520" y="6451920"/>
            <a:ext cx="42732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29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07" name="CustomShape 2"/>
          <p:cNvSpPr/>
          <p:nvPr/>
        </p:nvSpPr>
        <p:spPr>
          <a:xfrm>
            <a:off x="158760" y="61560"/>
            <a:ext cx="64306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Follow-up verification of candidates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408" name="Рисунок 12_3" descr="Изображение выглядит как текст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6739920" y="97200"/>
            <a:ext cx="2139120" cy="464760"/>
          </a:xfrm>
          <a:prstGeom prst="rect">
            <a:avLst/>
          </a:prstGeom>
          <a:ln>
            <a:noFill/>
          </a:ln>
        </p:spPr>
      </p:pic>
      <p:pic>
        <p:nvPicPr>
          <p:cNvPr id="409" name="Рисунок 18_2" descr="Изображение выглядит как текст&#10;&#10;Автоматически созданное описание"/>
          <p:cNvPicPr/>
          <p:nvPr/>
        </p:nvPicPr>
        <p:blipFill>
          <a:blip r:embed="rId3"/>
          <a:srcRect l="-63" t="1569" r="-557" b="2952"/>
          <a:stretch/>
        </p:blipFill>
        <p:spPr>
          <a:xfrm>
            <a:off x="779400" y="4253040"/>
            <a:ext cx="4183560" cy="2491920"/>
          </a:xfrm>
          <a:prstGeom prst="rect">
            <a:avLst/>
          </a:prstGeom>
          <a:ln>
            <a:noFill/>
          </a:ln>
        </p:spPr>
      </p:pic>
      <p:pic>
        <p:nvPicPr>
          <p:cNvPr id="410" name="Рисунок 19_2" descr="Изображение выглядит как текст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4225680" y="1026000"/>
            <a:ext cx="4754160" cy="2969280"/>
          </a:xfrm>
          <a:prstGeom prst="rect">
            <a:avLst/>
          </a:prstGeom>
          <a:ln>
            <a:noFill/>
          </a:ln>
        </p:spPr>
      </p:pic>
      <p:pic>
        <p:nvPicPr>
          <p:cNvPr id="411" name="Рисунок 20_1" descr="Изображение выглядит как текст, письмо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161640" y="610200"/>
            <a:ext cx="4048560" cy="3462120"/>
          </a:xfrm>
          <a:prstGeom prst="rect">
            <a:avLst/>
          </a:prstGeom>
          <a:ln>
            <a:noFill/>
          </a:ln>
        </p:spPr>
      </p:pic>
      <p:grpSp>
        <p:nvGrpSpPr>
          <p:cNvPr id="412" name="Group 3"/>
          <p:cNvGrpSpPr/>
          <p:nvPr/>
        </p:nvGrpSpPr>
        <p:grpSpPr>
          <a:xfrm>
            <a:off x="5450760" y="4639680"/>
            <a:ext cx="3130560" cy="1710000"/>
            <a:chOff x="5450760" y="4639680"/>
            <a:chExt cx="3130560" cy="1710000"/>
          </a:xfrm>
        </p:grpSpPr>
        <p:sp>
          <p:nvSpPr>
            <p:cNvPr id="413" name="CustomShape 4"/>
            <p:cNvSpPr/>
            <p:nvPr/>
          </p:nvSpPr>
          <p:spPr>
            <a:xfrm>
              <a:off x="5505120" y="4677480"/>
              <a:ext cx="3013920" cy="16142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Additionally 7 XRBs </a:t>
              </a:r>
              <a:endParaRPr b="0" lang="ru-RU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(4 HMXBs and 3 LMXBs) </a:t>
              </a:r>
              <a:endParaRPr b="0" lang="ru-RU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will be follow-uped:</a:t>
              </a:r>
              <a:endParaRPr b="0" lang="ru-RU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1. XMM    (</a:t>
              </a:r>
              <a:r>
                <a:rPr b="1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125ks granted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) </a:t>
              </a:r>
              <a:endParaRPr b="0" lang="ru-RU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2. NuSTar (</a:t>
              </a:r>
              <a:r>
                <a:rPr b="1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150ks granted</a:t>
              </a:r>
              <a:r>
                <a:rPr b="0" lang="en-US" sz="2000" spc="-1" strike="noStrike">
                  <a:solidFill>
                    <a:srgbClr val="000000"/>
                  </a:solidFill>
                  <a:latin typeface="Calibri"/>
                  <a:ea typeface="DejaVu Sans"/>
                </a:rPr>
                <a:t>)</a:t>
              </a:r>
              <a:endParaRPr b="0" lang="ru-RU" sz="2000" spc="-1" strike="noStrike">
                <a:latin typeface="Arial"/>
              </a:endParaRPr>
            </a:p>
          </p:txBody>
        </p:sp>
        <p:sp>
          <p:nvSpPr>
            <p:cNvPr id="414" name="CustomShape 5"/>
            <p:cNvSpPr/>
            <p:nvPr/>
          </p:nvSpPr>
          <p:spPr>
            <a:xfrm>
              <a:off x="5450760" y="4639680"/>
              <a:ext cx="3130560" cy="1710000"/>
            </a:xfrm>
            <a:prstGeom prst="roundRect">
              <a:avLst>
                <a:gd name="adj" fmla="val 16667"/>
              </a:avLst>
            </a:prstGeom>
            <a:noFill/>
            <a:ln w="2844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8847000" y="6435360"/>
            <a:ext cx="2988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206640" y="53640"/>
            <a:ext cx="545292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Spatial distribution of XRBs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415800" y="6229440"/>
            <a:ext cx="5704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Credit: </a:t>
            </a:r>
            <a:r>
              <a:rPr b="0" lang="en-US" sz="1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1"/>
              </a:rPr>
              <a:t>https://www.cosmos.esa.int/web/integral/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0" name="CustomShape 4"/>
          <p:cNvSpPr/>
          <p:nvPr/>
        </p:nvSpPr>
        <p:spPr>
          <a:xfrm>
            <a:off x="5792400" y="6279120"/>
            <a:ext cx="2535840" cy="31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2"/>
              </a:rPr>
              <a:t>Doroshenko et al (2014)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71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3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1984680" y="2770560"/>
            <a:ext cx="5169960" cy="130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a4946c"/>
                </a:solidFill>
                <a:latin typeface="Calibri"/>
                <a:ea typeface="DejaVu Sans"/>
              </a:rPr>
              <a:t>Thank you for your attention!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416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29520" y="6087600"/>
            <a:ext cx="803880" cy="770760"/>
          </a:xfrm>
          <a:prstGeom prst="rect">
            <a:avLst/>
          </a:prstGeom>
          <a:ln>
            <a:noFill/>
          </a:ln>
        </p:spPr>
      </p:pic>
      <p:pic>
        <p:nvPicPr>
          <p:cNvPr id="417" name="Рисунок 11" descr="Изображение выглядит как текст, оружие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32040" y="20880"/>
            <a:ext cx="899640" cy="702360"/>
          </a:xfrm>
          <a:prstGeom prst="rect">
            <a:avLst/>
          </a:prstGeom>
          <a:ln>
            <a:noFill/>
          </a:ln>
        </p:spPr>
      </p:pic>
      <p:pic>
        <p:nvPicPr>
          <p:cNvPr id="418" name="Рисунок 12" descr="Изображение выглядит как текст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6943680" y="52920"/>
            <a:ext cx="2139480" cy="465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252720" y="97200"/>
            <a:ext cx="5820480" cy="100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Imbalanced sample problem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Data augmentation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420" name="Рисунок 2_4" descr=""/>
          <p:cNvPicPr/>
          <p:nvPr/>
        </p:nvPicPr>
        <p:blipFill>
          <a:blip r:embed="rId1"/>
          <a:srcRect l="2658" t="588" r="-1067" b="50992"/>
          <a:stretch/>
        </p:blipFill>
        <p:spPr>
          <a:xfrm>
            <a:off x="659160" y="1295640"/>
            <a:ext cx="2941200" cy="2617560"/>
          </a:xfrm>
          <a:prstGeom prst="rect">
            <a:avLst/>
          </a:prstGeom>
          <a:ln>
            <a:noFill/>
          </a:ln>
        </p:spPr>
      </p:pic>
      <p:pic>
        <p:nvPicPr>
          <p:cNvPr id="421" name="Рисунок 2_5" descr=""/>
          <p:cNvPicPr/>
          <p:nvPr/>
        </p:nvPicPr>
        <p:blipFill>
          <a:blip r:embed="rId2"/>
          <a:srcRect l="2360" t="49963" r="-524" b="0"/>
          <a:stretch/>
        </p:blipFill>
        <p:spPr>
          <a:xfrm>
            <a:off x="659160" y="4115520"/>
            <a:ext cx="2898000" cy="2561760"/>
          </a:xfrm>
          <a:prstGeom prst="rect">
            <a:avLst/>
          </a:prstGeom>
          <a:ln>
            <a:noFill/>
          </a:ln>
        </p:spPr>
      </p:pic>
      <p:pic>
        <p:nvPicPr>
          <p:cNvPr id="422" name="Рисунок 6_3" descr=""/>
          <p:cNvPicPr/>
          <p:nvPr/>
        </p:nvPicPr>
        <p:blipFill>
          <a:blip r:embed="rId3"/>
          <a:stretch/>
        </p:blipFill>
        <p:spPr>
          <a:xfrm>
            <a:off x="3822840" y="1331640"/>
            <a:ext cx="4859280" cy="3621240"/>
          </a:xfrm>
          <a:prstGeom prst="rect">
            <a:avLst/>
          </a:prstGeom>
          <a:ln>
            <a:noFill/>
          </a:ln>
        </p:spPr>
      </p:pic>
      <p:sp>
        <p:nvSpPr>
          <p:cNvPr id="423" name="CustomShape 2"/>
          <p:cNvSpPr/>
          <p:nvPr/>
        </p:nvSpPr>
        <p:spPr>
          <a:xfrm>
            <a:off x="4715640" y="5029920"/>
            <a:ext cx="3647520" cy="161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Synthetic Minority Oversampling Technique (SMOTE)  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generate new samples in by interpolation between known class label sources. 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24" name="Рисунок 4_9" descr="Изображение выглядит как текст&#10;&#10;Автоматически созданное описание"/>
          <p:cNvPicPr/>
          <p:nvPr/>
        </p:nvPicPr>
        <p:blipFill>
          <a:blip r:embed="rId4"/>
          <a:srcRect l="0" t="6786" r="0" b="0"/>
          <a:stretch/>
        </p:blipFill>
        <p:spPr>
          <a:xfrm>
            <a:off x="8254440" y="360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Рисунок 2" descr=""/>
          <p:cNvPicPr/>
          <p:nvPr/>
        </p:nvPicPr>
        <p:blipFill>
          <a:blip r:embed="rId1"/>
          <a:srcRect l="0" t="0" r="270" b="-603"/>
          <a:stretch/>
        </p:blipFill>
        <p:spPr>
          <a:xfrm>
            <a:off x="96840" y="1495440"/>
            <a:ext cx="8946360" cy="4008240"/>
          </a:xfrm>
          <a:prstGeom prst="rect">
            <a:avLst/>
          </a:prstGeom>
          <a:ln>
            <a:noFill/>
          </a:ln>
        </p:spPr>
      </p:pic>
      <p:grpSp>
        <p:nvGrpSpPr>
          <p:cNvPr id="173" name="Group 1"/>
          <p:cNvGrpSpPr/>
          <p:nvPr/>
        </p:nvGrpSpPr>
        <p:grpSpPr>
          <a:xfrm>
            <a:off x="878760" y="1659600"/>
            <a:ext cx="5192640" cy="2739240"/>
            <a:chOff x="878760" y="1659600"/>
            <a:chExt cx="5192640" cy="2739240"/>
          </a:xfrm>
        </p:grpSpPr>
        <p:sp>
          <p:nvSpPr>
            <p:cNvPr id="174" name="CustomShape 2"/>
            <p:cNvSpPr/>
            <p:nvPr/>
          </p:nvSpPr>
          <p:spPr>
            <a:xfrm>
              <a:off x="5220000" y="1663560"/>
              <a:ext cx="851400" cy="2735280"/>
            </a:xfrm>
            <a:prstGeom prst="rect">
              <a:avLst/>
            </a:prstGeom>
            <a:gradFill rotWithShape="0">
              <a:gsLst>
                <a:gs pos="0">
                  <a:srgbClr val="a51e37">
                    <a:alpha val="43137"/>
                  </a:srgbClr>
                </a:gs>
                <a:gs pos="100000">
                  <a:srgbClr val="a79366">
                    <a:alpha val="43137"/>
                  </a:srgbClr>
                </a:gs>
              </a:gsLst>
              <a:lin ang="16200000"/>
            </a:gradFill>
            <a:ln w="12600">
              <a:noFill/>
            </a:ln>
            <a:effectLst>
              <a:outerShdw blurRad="38100" dir="5400000" dist="20160" rotWithShape="0">
                <a:srgbClr val="000000">
                  <a:alpha val="21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CustomShape 3"/>
            <p:cNvSpPr/>
            <p:nvPr/>
          </p:nvSpPr>
          <p:spPr>
            <a:xfrm>
              <a:off x="878760" y="1659600"/>
              <a:ext cx="1101600" cy="2735280"/>
            </a:xfrm>
            <a:prstGeom prst="rect">
              <a:avLst/>
            </a:prstGeom>
            <a:gradFill rotWithShape="0">
              <a:gsLst>
                <a:gs pos="0">
                  <a:srgbClr val="a51e37">
                    <a:alpha val="43137"/>
                  </a:srgbClr>
                </a:gs>
                <a:gs pos="100000">
                  <a:srgbClr val="a79366">
                    <a:alpha val="43137"/>
                  </a:srgbClr>
                </a:gs>
              </a:gsLst>
              <a:lin ang="16200000"/>
            </a:gradFill>
            <a:ln w="12600">
              <a:noFill/>
            </a:ln>
            <a:effectLst>
              <a:outerShdw blurRad="38100" dir="5400000" dist="20160" rotWithShape="0">
                <a:srgbClr val="000000">
                  <a:alpha val="21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76" name="CustomShape 4"/>
          <p:cNvSpPr/>
          <p:nvPr/>
        </p:nvSpPr>
        <p:spPr>
          <a:xfrm>
            <a:off x="8847000" y="6435360"/>
            <a:ext cx="2988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7" name="CustomShape 5"/>
          <p:cNvSpPr/>
          <p:nvPr/>
        </p:nvSpPr>
        <p:spPr>
          <a:xfrm>
            <a:off x="248400" y="92160"/>
            <a:ext cx="528336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X-ray luminosity function (XLF)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78" name="CustomShape 6"/>
          <p:cNvSpPr/>
          <p:nvPr/>
        </p:nvSpPr>
        <p:spPr>
          <a:xfrm>
            <a:off x="5752440" y="6086520"/>
            <a:ext cx="2535840" cy="31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2"/>
              </a:rPr>
              <a:t>Doroshenko et al (2014)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79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3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12" descr="ROSAT - NASA Science"/>
          <p:cNvPicPr/>
          <p:nvPr/>
        </p:nvPicPr>
        <p:blipFill>
          <a:blip r:embed="rId1"/>
          <a:stretch/>
        </p:blipFill>
        <p:spPr>
          <a:xfrm rot="2640000">
            <a:off x="6443640" y="627480"/>
            <a:ext cx="1961640" cy="165528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8847000" y="6435360"/>
            <a:ext cx="2988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4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248400" y="92160"/>
            <a:ext cx="528336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Detection of Galactic XRBs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183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2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  <p:pic>
        <p:nvPicPr>
          <p:cNvPr id="184" name="Рисунок 4" descr="INTEGRAL (INTErnational Gamma-Ray Astrophysics Laboratory) - eoPortal"/>
          <p:cNvPicPr/>
          <p:nvPr/>
        </p:nvPicPr>
        <p:blipFill>
          <a:blip r:embed="rId3"/>
          <a:stretch/>
        </p:blipFill>
        <p:spPr>
          <a:xfrm>
            <a:off x="55080" y="1112040"/>
            <a:ext cx="4699440" cy="2408040"/>
          </a:xfrm>
          <a:prstGeom prst="rect">
            <a:avLst/>
          </a:prstGeom>
          <a:ln>
            <a:noFill/>
          </a:ln>
        </p:spPr>
      </p:pic>
      <p:pic>
        <p:nvPicPr>
          <p:cNvPr id="185" name="Рисунок 2" descr="Grafische Umsetzung der ROSAT-All-Sky-Durchmusterung"/>
          <p:cNvPicPr/>
          <p:nvPr/>
        </p:nvPicPr>
        <p:blipFill>
          <a:blip r:embed="rId4"/>
          <a:stretch/>
        </p:blipFill>
        <p:spPr>
          <a:xfrm>
            <a:off x="2783880" y="2037240"/>
            <a:ext cx="4212360" cy="2365200"/>
          </a:xfrm>
          <a:prstGeom prst="rect">
            <a:avLst/>
          </a:prstGeom>
          <a:ln>
            <a:noFill/>
          </a:ln>
        </p:spPr>
      </p:pic>
      <p:pic>
        <p:nvPicPr>
          <p:cNvPr id="186" name="Рисунок 7" descr="Galactic Dust Extinction Service"/>
          <p:cNvPicPr/>
          <p:nvPr/>
        </p:nvPicPr>
        <p:blipFill>
          <a:blip r:embed="rId5"/>
          <a:stretch/>
        </p:blipFill>
        <p:spPr>
          <a:xfrm>
            <a:off x="4325760" y="3682440"/>
            <a:ext cx="4619880" cy="2300040"/>
          </a:xfrm>
          <a:prstGeom prst="rect">
            <a:avLst/>
          </a:prstGeom>
          <a:ln>
            <a:noFill/>
          </a:ln>
        </p:spPr>
      </p:pic>
      <p:pic>
        <p:nvPicPr>
          <p:cNvPr id="187" name="Рисунок 9" descr="Integral (Satellit) – Wikipedia"/>
          <p:cNvPicPr/>
          <p:nvPr/>
        </p:nvPicPr>
        <p:blipFill>
          <a:blip r:embed="rId6"/>
          <a:stretch/>
        </p:blipFill>
        <p:spPr>
          <a:xfrm rot="2460000">
            <a:off x="249840" y="4044600"/>
            <a:ext cx="2741400" cy="1173960"/>
          </a:xfrm>
          <a:prstGeom prst="rect">
            <a:avLst/>
          </a:prstGeom>
          <a:ln>
            <a:noFill/>
          </a:ln>
        </p:spPr>
      </p:pic>
      <p:sp>
        <p:nvSpPr>
          <p:cNvPr id="188" name="CustomShape 3"/>
          <p:cNvSpPr/>
          <p:nvPr/>
        </p:nvSpPr>
        <p:spPr>
          <a:xfrm>
            <a:off x="347400" y="5619240"/>
            <a:ext cx="37515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Either low sensitivity or susceptible to absorption 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1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  <p:sp>
        <p:nvSpPr>
          <p:cNvPr id="190" name="CustomShape 1"/>
          <p:cNvSpPr/>
          <p:nvPr/>
        </p:nvSpPr>
        <p:spPr>
          <a:xfrm>
            <a:off x="8847000" y="6435360"/>
            <a:ext cx="2988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257040" y="52920"/>
            <a:ext cx="519876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eROSITA all-sky X-ray survey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512640" y="4425840"/>
            <a:ext cx="8227080" cy="219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Large Effective area (~1300 cm2 at 1keV ~ with XMM-Newton)</a:t>
            </a:r>
            <a:endParaRPr b="0" lang="ru-RU" sz="2000" spc="-1" strike="noStrike"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Large Field of view: 1 degree (diameter) </a:t>
            </a:r>
            <a:endParaRPr b="0" lang="ru-RU" sz="2000" spc="-1" strike="noStrike"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Positional accuracy: ~4.5” (1σ)</a:t>
            </a:r>
            <a:endParaRPr b="0" lang="ru-RU" sz="2000" spc="-1" strike="noStrike"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Spectral resolution at all measured energies within specs (~80eV at 1.5keV)</a:t>
            </a:r>
            <a:endParaRPr b="0" lang="ru-RU" sz="2000" spc="-1" strike="noStrike"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High sensitivity (~1e-14 erg/s/cm2 (0.5 ks) in ecliptic equatorial region)</a:t>
            </a:r>
            <a:endParaRPr b="0" lang="ru-RU" sz="2000" spc="-1" strike="noStrike"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Wide (in comparison with ROSAT) energy range (0.2-10 keV)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93" name="Рисунок 11" descr=""/>
          <p:cNvPicPr/>
          <p:nvPr/>
        </p:nvPicPr>
        <p:blipFill>
          <a:blip r:embed="rId2"/>
          <a:stretch/>
        </p:blipFill>
        <p:spPr>
          <a:xfrm>
            <a:off x="261000" y="1315080"/>
            <a:ext cx="3588120" cy="3033720"/>
          </a:xfrm>
          <a:prstGeom prst="rect">
            <a:avLst/>
          </a:prstGeom>
          <a:ln>
            <a:noFill/>
          </a:ln>
        </p:spPr>
      </p:pic>
      <p:sp>
        <p:nvSpPr>
          <p:cNvPr id="194" name="CustomShape 4"/>
          <p:cNvSpPr/>
          <p:nvPr/>
        </p:nvSpPr>
        <p:spPr>
          <a:xfrm>
            <a:off x="4881600" y="4020480"/>
            <a:ext cx="3715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View of Galaxy Clusters A3391/A3395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95" name="Рисунок 4" descr="eROSITA-DE:EarlyDataRelease:eROSITACalibration"/>
          <p:cNvPicPr/>
          <p:nvPr/>
        </p:nvPicPr>
        <p:blipFill>
          <a:blip r:embed="rId3"/>
          <a:stretch/>
        </p:blipFill>
        <p:spPr>
          <a:xfrm>
            <a:off x="3953520" y="1179720"/>
            <a:ext cx="5009760" cy="3123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Рисунок 23" descr="Изображение выглядит как диаграмма&#10;&#10;Автоматически созданное описание"/>
          <p:cNvPicPr/>
          <p:nvPr/>
        </p:nvPicPr>
        <p:blipFill>
          <a:blip r:embed="rId1"/>
          <a:srcRect l="5033" t="-245" r="69" b="8592"/>
          <a:stretch/>
        </p:blipFill>
        <p:spPr>
          <a:xfrm rot="19260000">
            <a:off x="5621040" y="4154400"/>
            <a:ext cx="2986560" cy="1919880"/>
          </a:xfrm>
          <a:prstGeom prst="rect">
            <a:avLst/>
          </a:prstGeom>
          <a:ln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8847000" y="6435360"/>
            <a:ext cx="2988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98" name="Рисунок 16" descr="Изображение выглядит как стол&#10;&#10;Автоматически созданное описание"/>
          <p:cNvPicPr/>
          <p:nvPr/>
        </p:nvPicPr>
        <p:blipFill>
          <a:blip r:embed="rId2"/>
          <a:srcRect l="0" t="-173" r="-226" b="2167"/>
          <a:stretch/>
        </p:blipFill>
        <p:spPr>
          <a:xfrm>
            <a:off x="260640" y="1700640"/>
            <a:ext cx="5543280" cy="345744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1766160" y="5507640"/>
            <a:ext cx="2535840" cy="31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3"/>
              </a:rPr>
              <a:t>Doroshenko et al (2014)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200" name="Group 3"/>
          <p:cNvGrpSpPr/>
          <p:nvPr/>
        </p:nvGrpSpPr>
        <p:grpSpPr>
          <a:xfrm>
            <a:off x="2486520" y="2512080"/>
            <a:ext cx="7107480" cy="2540160"/>
            <a:chOff x="2486520" y="2512080"/>
            <a:chExt cx="7107480" cy="2540160"/>
          </a:xfrm>
        </p:grpSpPr>
        <p:grpSp>
          <p:nvGrpSpPr>
            <p:cNvPr id="201" name="Group 4"/>
            <p:cNvGrpSpPr/>
            <p:nvPr/>
          </p:nvGrpSpPr>
          <p:grpSpPr>
            <a:xfrm>
              <a:off x="3270240" y="2512080"/>
              <a:ext cx="6323760" cy="2284560"/>
              <a:chOff x="3270240" y="2512080"/>
              <a:chExt cx="6323760" cy="2284560"/>
            </a:xfrm>
          </p:grpSpPr>
          <p:grpSp>
            <p:nvGrpSpPr>
              <p:cNvPr id="202" name="Group 5"/>
              <p:cNvGrpSpPr/>
              <p:nvPr/>
            </p:nvGrpSpPr>
            <p:grpSpPr>
              <a:xfrm>
                <a:off x="3270240" y="3566160"/>
                <a:ext cx="3283920" cy="1230480"/>
                <a:chOff x="3270240" y="3566160"/>
                <a:chExt cx="3283920" cy="1230480"/>
              </a:xfrm>
            </p:grpSpPr>
            <p:sp>
              <p:nvSpPr>
                <p:cNvPr id="203" name="CustomShape 6"/>
                <p:cNvSpPr/>
                <p:nvPr/>
              </p:nvSpPr>
              <p:spPr>
                <a:xfrm flipH="1">
                  <a:off x="3270240" y="3566160"/>
                  <a:ext cx="3050640" cy="123048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28440">
                  <a:solidFill>
                    <a:srgbClr val="962e3c"/>
                  </a:solidFill>
                  <a:tailEnd len="med" type="triangle" w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/>
              </p:style>
            </p:sp>
            <p:sp>
              <p:nvSpPr>
                <p:cNvPr id="204" name="CustomShape 7"/>
                <p:cNvSpPr/>
                <p:nvPr/>
              </p:nvSpPr>
              <p:spPr>
                <a:xfrm flipH="1">
                  <a:off x="5190480" y="3829680"/>
                  <a:ext cx="1363320" cy="95868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28440">
                  <a:solidFill>
                    <a:srgbClr val="962e3c"/>
                  </a:solidFill>
                  <a:tailEnd len="med" type="triangle" w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/>
              </p:style>
            </p:sp>
          </p:grpSp>
          <p:sp>
            <p:nvSpPr>
              <p:cNvPr id="205" name="CustomShape 8"/>
              <p:cNvSpPr/>
              <p:nvPr/>
            </p:nvSpPr>
            <p:spPr>
              <a:xfrm>
                <a:off x="6356520" y="2633040"/>
                <a:ext cx="3237480" cy="100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ru-RU" sz="2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~22-150 </a:t>
                </a:r>
                <a:endParaRPr b="0" lang="ru-RU" sz="20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ru-RU" sz="2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of new XRBs</a:t>
                </a:r>
                <a:endParaRPr b="0" lang="ru-RU" sz="2000" spc="-1" strike="noStrike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b="0" lang="ru-RU" sz="2000" spc="-1" strike="noStrike">
                    <a:solidFill>
                      <a:srgbClr val="000000"/>
                    </a:solidFill>
                    <a:latin typeface="Calibri"/>
                    <a:ea typeface="DejaVu Sans"/>
                  </a:rPr>
                  <a:t>on eROSITA_DE side</a:t>
                </a:r>
                <a:endParaRPr b="0" lang="ru-RU" sz="2000" spc="-1" strike="noStrike">
                  <a:latin typeface="Arial"/>
                </a:endParaRPr>
              </a:p>
            </p:txBody>
          </p:sp>
          <p:sp>
            <p:nvSpPr>
              <p:cNvPr id="206" name="CustomShape 9"/>
              <p:cNvSpPr/>
              <p:nvPr/>
            </p:nvSpPr>
            <p:spPr>
              <a:xfrm>
                <a:off x="6306120" y="2512080"/>
                <a:ext cx="2282760" cy="1283760"/>
              </a:xfrm>
              <a:prstGeom prst="rect">
                <a:avLst/>
              </a:prstGeom>
              <a:noFill/>
              <a:ln w="28440">
                <a:solidFill>
                  <a:srgbClr val="962e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207" name="CustomShape 10"/>
            <p:cNvSpPr/>
            <p:nvPr/>
          </p:nvSpPr>
          <p:spPr>
            <a:xfrm>
              <a:off x="2486520" y="4792680"/>
              <a:ext cx="774000" cy="259560"/>
            </a:xfrm>
            <a:prstGeom prst="rect">
              <a:avLst/>
            </a:prstGeom>
            <a:noFill/>
            <a:ln w="28440">
              <a:solidFill>
                <a:srgbClr val="962e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08" name="CustomShape 11"/>
            <p:cNvSpPr/>
            <p:nvPr/>
          </p:nvSpPr>
          <p:spPr>
            <a:xfrm>
              <a:off x="4404240" y="4792680"/>
              <a:ext cx="784800" cy="248760"/>
            </a:xfrm>
            <a:prstGeom prst="rect">
              <a:avLst/>
            </a:prstGeom>
            <a:noFill/>
            <a:ln w="28440">
              <a:solidFill>
                <a:srgbClr val="962e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09" name="CustomShape 12"/>
          <p:cNvSpPr/>
          <p:nvPr/>
        </p:nvSpPr>
        <p:spPr>
          <a:xfrm>
            <a:off x="349200" y="52920"/>
            <a:ext cx="519876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eROSITA. View of XRBs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210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4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" descr=""/>
          <p:cNvPicPr/>
          <p:nvPr/>
        </p:nvPicPr>
        <p:blipFill>
          <a:blip r:embed="rId1"/>
          <a:srcRect l="16907" t="14652" r="17744" b="12000"/>
          <a:stretch/>
        </p:blipFill>
        <p:spPr>
          <a:xfrm>
            <a:off x="1645920" y="495360"/>
            <a:ext cx="5761080" cy="586764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8847000" y="6435360"/>
            <a:ext cx="2988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7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308160" y="52920"/>
            <a:ext cx="519876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Calibri"/>
              </a:rPr>
              <a:t>eROSITA DR1.  View of XRBs</a:t>
            </a:r>
            <a:endParaRPr b="0" lang="ru-RU" sz="3000" spc="-1" strike="noStrike">
              <a:latin typeface="Arial"/>
            </a:endParaRPr>
          </a:p>
        </p:txBody>
      </p:sp>
      <p:pic>
        <p:nvPicPr>
          <p:cNvPr id="214" name="Рисунок 24_0" descr=""/>
          <p:cNvPicPr/>
          <p:nvPr/>
        </p:nvPicPr>
        <p:blipFill>
          <a:blip r:embed="rId2"/>
          <a:stretch/>
        </p:blipFill>
        <p:spPr>
          <a:xfrm flipH="1" rot="3840000">
            <a:off x="855360" y="3742920"/>
            <a:ext cx="1749240" cy="2823840"/>
          </a:xfrm>
          <a:prstGeom prst="rect">
            <a:avLst/>
          </a:prstGeom>
          <a:ln>
            <a:noFill/>
          </a:ln>
        </p:spPr>
      </p:pic>
      <p:sp>
        <p:nvSpPr>
          <p:cNvPr id="215" name="CustomShape 3"/>
          <p:cNvSpPr/>
          <p:nvPr/>
        </p:nvSpPr>
        <p:spPr>
          <a:xfrm>
            <a:off x="2286000" y="6035040"/>
            <a:ext cx="626904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Around </a:t>
            </a: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one million sources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just in eRASS Data Release 1 !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70% more than known X-ray sources before)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16" name="Рисунок 4_10" descr="Изображение выглядит как текст&#10;&#10;Автоматически созданное описание"/>
          <p:cNvPicPr/>
          <p:nvPr/>
        </p:nvPicPr>
        <p:blipFill>
          <a:blip r:embed="rId3"/>
          <a:srcRect l="0" t="6786" r="0" b="0"/>
          <a:stretch/>
        </p:blipFill>
        <p:spPr>
          <a:xfrm>
            <a:off x="8254440" y="85320"/>
            <a:ext cx="822960" cy="73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" descr=""/>
          <p:cNvPicPr/>
          <p:nvPr/>
        </p:nvPicPr>
        <p:blipFill>
          <a:blip r:embed="rId1"/>
          <a:stretch/>
        </p:blipFill>
        <p:spPr>
          <a:xfrm>
            <a:off x="488160" y="1083600"/>
            <a:ext cx="7557120" cy="568152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827200" y="6451920"/>
            <a:ext cx="322200" cy="40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8520" rIns="38520" tIns="19440" bIns="19440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8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288000" y="81360"/>
            <a:ext cx="6653160" cy="146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a4946c"/>
                </a:solidFill>
                <a:latin typeface="Calibri"/>
                <a:ea typeface="DejaVu Sans"/>
              </a:rPr>
              <a:t>A needle in haystack problem for XRBs</a:t>
            </a: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000" spc="-1" strike="noStrike">
              <a:latin typeface="Arial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1703160" y="2165040"/>
            <a:ext cx="3290400" cy="252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Problem: 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AGNs outnumber other X-ray 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emitting class sources 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Solution: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Arial"/>
              </a:rPr>
              <a:t>​</a:t>
            </a: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Arial"/>
              </a:rPr>
              <a:t>Usage of Multiwavelength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Arial"/>
              </a:rPr>
              <a:t>(MWL)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Arial"/>
              </a:rPr>
              <a:t>data for classification 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21" name="Рисунок 4_2" descr="Изображение выглядит как текст&#10;&#10;Автоматически созданное описание"/>
          <p:cNvPicPr/>
          <p:nvPr/>
        </p:nvPicPr>
        <p:blipFill>
          <a:blip r:embed="rId2"/>
          <a:srcRect l="0" t="6786" r="0" b="0"/>
          <a:stretch/>
        </p:blipFill>
        <p:spPr>
          <a:xfrm>
            <a:off x="8254440" y="86400"/>
            <a:ext cx="820440" cy="73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2023-06-07T13:42:25Z</dcterms:created>
  <dc:creator/>
  <dc:description/>
  <dc:language>en-US</dc:language>
  <cp:lastModifiedBy/>
  <dcterms:modified xsi:type="dcterms:W3CDTF">2024-03-19T13:30:00Z</dcterms:modified>
  <cp:revision>102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Notes">
    <vt:i4>0</vt:i4>
  </property>
  <property fmtid="{D5CDD505-2E9C-101B-9397-08002B2CF9AE}" pid="7" name="PresentationFormat">
    <vt:lpwstr>Экран (4:3)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30</vt:i4>
  </property>
</Properties>
</file>